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2.xml" ContentType="application/vnd.openxmlformats-officedocument.drawingml.chart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151" r:id="rId1"/>
  </p:sldMasterIdLst>
  <p:notesMasterIdLst>
    <p:notesMasterId r:id="rId32"/>
  </p:notesMasterIdLst>
  <p:handoutMasterIdLst>
    <p:handoutMasterId r:id="rId33"/>
  </p:handoutMasterIdLst>
  <p:sldIdLst>
    <p:sldId id="256" r:id="rId2"/>
    <p:sldId id="440" r:id="rId3"/>
    <p:sldId id="482" r:id="rId4"/>
    <p:sldId id="477" r:id="rId5"/>
    <p:sldId id="441" r:id="rId6"/>
    <p:sldId id="467" r:id="rId7"/>
    <p:sldId id="456" r:id="rId8"/>
    <p:sldId id="444" r:id="rId9"/>
    <p:sldId id="442" r:id="rId10"/>
    <p:sldId id="423" r:id="rId11"/>
    <p:sldId id="460" r:id="rId12"/>
    <p:sldId id="459" r:id="rId13"/>
    <p:sldId id="478" r:id="rId14"/>
    <p:sldId id="457" r:id="rId15"/>
    <p:sldId id="452" r:id="rId16"/>
    <p:sldId id="434" r:id="rId17"/>
    <p:sldId id="480" r:id="rId18"/>
    <p:sldId id="435" r:id="rId19"/>
    <p:sldId id="446" r:id="rId20"/>
    <p:sldId id="447" r:id="rId21"/>
    <p:sldId id="448" r:id="rId22"/>
    <p:sldId id="424" r:id="rId23"/>
    <p:sldId id="479" r:id="rId24"/>
    <p:sldId id="468" r:id="rId25"/>
    <p:sldId id="481" r:id="rId26"/>
    <p:sldId id="469" r:id="rId27"/>
    <p:sldId id="465" r:id="rId28"/>
    <p:sldId id="471" r:id="rId29"/>
    <p:sldId id="455" r:id="rId30"/>
    <p:sldId id="428" r:id="rId31"/>
  </p:sldIdLst>
  <p:sldSz cx="9144000" cy="6858000" type="screen4x3"/>
  <p:notesSz cx="9296400" cy="701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69" autoAdjust="0"/>
    <p:restoredTop sz="89974" autoAdjust="0"/>
  </p:normalViewPr>
  <p:slideViewPr>
    <p:cSldViewPr snapToGrid="0" snapToObjects="1">
      <p:cViewPr varScale="1">
        <p:scale>
          <a:sx n="76" d="100"/>
          <a:sy n="76" d="100"/>
        </p:scale>
        <p:origin x="1742" y="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5" d="100"/>
        <a:sy n="11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TPR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USA-city</c:v>
                </c:pt>
                <c:pt idx="1">
                  <c:v>EU-city</c:v>
                </c:pt>
                <c:pt idx="2">
                  <c:v>EU-village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83.435047951200005</c:v>
                </c:pt>
                <c:pt idx="1">
                  <c:v>77.697095435700007</c:v>
                </c:pt>
                <c:pt idx="2">
                  <c:v>91.408450704200007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D6-493C-9499-FC82646EC0F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FPR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USA-city</c:v>
                </c:pt>
                <c:pt idx="1">
                  <c:v>EU-city</c:v>
                </c:pt>
                <c:pt idx="2">
                  <c:v>EU-village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17.3469387755</c:v>
                </c:pt>
                <c:pt idx="1">
                  <c:v>29.867256637200001</c:v>
                </c:pt>
                <c:pt idx="2">
                  <c:v>15.206185567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4D6-493C-9499-FC82646EC0F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C.C. Accuracy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USA-city</c:v>
                </c:pt>
                <c:pt idx="1">
                  <c:v>EU-city</c:v>
                </c:pt>
                <c:pt idx="2">
                  <c:v>EU-village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89.20226123339998</c:v>
                </c:pt>
                <c:pt idx="1">
                  <c:v>86.247361437899997</c:v>
                </c:pt>
                <c:pt idx="2">
                  <c:v>92.972746493390005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4D6-493C-9499-FC82646EC0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0861896"/>
        <c:axId val="2093426488"/>
      </c:barChart>
      <c:catAx>
        <c:axId val="209086189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093426488"/>
        <c:crosses val="autoZero"/>
        <c:auto val="1"/>
        <c:lblAlgn val="ctr"/>
        <c:lblOffset val="100"/>
        <c:noMultiLvlLbl val="0"/>
      </c:catAx>
      <c:valAx>
        <c:axId val="209342648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%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090861896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TPR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USA-city</c:v>
                </c:pt>
                <c:pt idx="1">
                  <c:v>EU-city</c:v>
                </c:pt>
                <c:pt idx="2">
                  <c:v>EU-village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90.038195490700005</c:v>
                </c:pt>
                <c:pt idx="1">
                  <c:v>87.222891584499834</c:v>
                </c:pt>
                <c:pt idx="2">
                  <c:v>98.675079582699752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AD-4B70-AACC-0A88B971C6E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TNR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USA-city</c:v>
                </c:pt>
                <c:pt idx="1">
                  <c:v>EU-city</c:v>
                </c:pt>
                <c:pt idx="2">
                  <c:v>EU-village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75.872913928499997</c:v>
                </c:pt>
                <c:pt idx="1">
                  <c:v>74.477005865899997</c:v>
                </c:pt>
                <c:pt idx="2">
                  <c:v>89.628606227399899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8AD-4B70-AACC-0A88B971C6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47227640"/>
        <c:axId val="2090275192"/>
      </c:barChart>
      <c:catAx>
        <c:axId val="204722764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090275192"/>
        <c:crosses val="autoZero"/>
        <c:auto val="1"/>
        <c:lblAlgn val="ctr"/>
        <c:lblOffset val="100"/>
        <c:noMultiLvlLbl val="0"/>
      </c:catAx>
      <c:valAx>
        <c:axId val="2090275192"/>
        <c:scaling>
          <c:orientation val="minMax"/>
          <c:max val="10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%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047227640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image" Target="../media/image4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29282" cy="350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014" y="0"/>
            <a:ext cx="4029282" cy="350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C47AA6-3455-B04A-9023-94FA578E7065}" type="datetimeFigureOut">
              <a:rPr lang="en-US" smtClean="0"/>
              <a:t>2/19/2019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658443"/>
            <a:ext cx="4029282" cy="350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014" y="6658443"/>
            <a:ext cx="4029282" cy="350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03AFD5-C5D2-0442-B5F3-843E373A73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5693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29282" cy="350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014" y="0"/>
            <a:ext cx="4029282" cy="350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2FF319-1714-6D46-8ACA-EC11315CEEB8}" type="datetimeFigureOut">
              <a:rPr lang="en-US" smtClean="0"/>
              <a:t>2/19/2019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5463"/>
            <a:ext cx="35052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0482" y="3330419"/>
            <a:ext cx="7435436" cy="31544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658443"/>
            <a:ext cx="4029282" cy="350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014" y="6658443"/>
            <a:ext cx="4029282" cy="350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EAC501-C83D-7848-9929-6D23EECFBA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5461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C501-C83D-7848-9929-6D23EECFBAF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3521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C501-C83D-7848-9929-6D23EECFBAF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928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C501-C83D-7848-9929-6D23EECFBAF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18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C501-C83D-7848-9929-6D23EECFBAF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606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C501-C83D-7848-9929-6D23EECFBAF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606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baseline="0" dirty="0"/>
              <a:t>DBSCAN: Density Based Spatial Clustering of Applications with Noise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C501-C83D-7848-9929-6D23EECFBAF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4719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C501-C83D-7848-9929-6D23EECFBAF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207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now</a:t>
            </a:r>
            <a:r>
              <a:rPr lang="en-US" baseline="0" dirty="0"/>
              <a:t> move to the evaluation of ParkMaster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C501-C83D-7848-9929-6D23EECFBAF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2455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C501-C83D-7848-9929-6D23EECFBAF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812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C501-C83D-7848-9929-6D23EECFBAF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3176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C501-C83D-7848-9929-6D23EECFBAF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907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C501-C83D-7848-9929-6D23EECFBAF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5086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C501-C83D-7848-9929-6D23EECFBAF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5189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C501-C83D-7848-9929-6D23EECFBAF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7307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C501-C83D-7848-9929-6D23EECFBAF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0141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Error: parked cars – parked cars counted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C501-C83D-7848-9929-6D23EECFBAF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0141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Park Master shows better performance in rural environment as compared to urban environment. (larger distance, better localization)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rgbClr val="000000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rgbClr val="00000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C501-C83D-7848-9929-6D23EECFBAF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0141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C501-C83D-7848-9929-6D23EECFBAF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7041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C501-C83D-7848-9929-6D23EECFBAF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7041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C501-C83D-7848-9929-6D23EECFBAF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0315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C501-C83D-7848-9929-6D23EECFBAF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0315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C501-C83D-7848-9929-6D23EECFBAF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105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C501-C83D-7848-9929-6D23EECFBAF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3483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C501-C83D-7848-9929-6D23EECFBAFF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497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Mobile Application on car edge detects location of detected vehicles and upload data to cloud</a:t>
            </a:r>
          </a:p>
          <a:p>
            <a:r>
              <a:rPr lang="en-US" dirty="0"/>
              <a:t>cloud service maintains real time database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C501-C83D-7848-9929-6D23EECFBAF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487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C501-C83D-7848-9929-6D23EECFBAF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475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C501-C83D-7848-9929-6D23EECFBAF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649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C501-C83D-7848-9929-6D23EECFBAF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43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C501-C83D-7848-9929-6D23EECFBAF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733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C501-C83D-7848-9929-6D23EECFBAF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649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BCFE5-C3A9-C54C-89A8-2220C1387148}" type="datetime1">
              <a:rPr lang="en-US" smtClean="0"/>
              <a:t>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ParkMaster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892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65FF9-E249-43A2-8C4A-CE70F63C1222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ParkMaster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796511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65FF9-E249-43A2-8C4A-CE70F63C1222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ParkMaster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02834565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65FF9-E249-43A2-8C4A-CE70F63C1222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ParkMaster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709186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65FF9-E249-43A2-8C4A-CE70F63C1222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ParkMaster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4439936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65FF9-E249-43A2-8C4A-CE70F63C1222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ParkMaster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550617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2281F-A99F-3144-B1B2-756651942110}" type="datetime1">
              <a:rPr lang="en-US" smtClean="0"/>
              <a:t>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ParkMaster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8434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031D-DCB5-3F42-96E0-375E0E98F2CC}" type="datetime1">
              <a:rPr lang="en-US" smtClean="0"/>
              <a:t>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ParkMaster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026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8AB3E-9476-8E45-A059-FA60598E2204}" type="datetime1">
              <a:rPr lang="en-US" smtClean="0"/>
              <a:t>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ParkMaster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067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BB20F-E64F-B449-9E19-B55C3EF04B5C}" type="datetime1">
              <a:rPr lang="en-US" smtClean="0"/>
              <a:t>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ParkMaster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831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559A-FA00-5849-9993-3AAE789610D5}" type="datetime1">
              <a:rPr lang="en-US" smtClean="0"/>
              <a:t>2/19/2019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ParkMaster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396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F21C0-D4B7-044B-89A5-CD5CC03E1796}" type="datetime1">
              <a:rPr lang="en-US" smtClean="0"/>
              <a:t>2/19/2019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ParkMaster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126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A1A91-A9E5-F547-B83F-7F2C0BE8CAE1}" type="datetime1">
              <a:rPr lang="en-US" smtClean="0"/>
              <a:t>2/19/2019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ParkMaster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751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CC866-67C6-F94F-AB00-81E670F439CA}" type="datetime1">
              <a:rPr lang="en-US" smtClean="0"/>
              <a:t>2/19/2019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ParkMaster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78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65FF9-E249-43A2-8C4A-CE70F63C1222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ParkMaster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144773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21BB8-10F2-4E4B-AC91-2D740B3EC80C}" type="datetime1">
              <a:rPr lang="en-US" smtClean="0"/>
              <a:t>2/19/2019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ParkMaster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633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A65FF9-E249-43A2-8C4A-CE70F63C1222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sv-SE"/>
              <a:t>ParkMaster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 descr="WebVPN-UPMC-logo.png">
            <a:extLst>
              <a:ext uri="{FF2B5EF4-FFF2-40B4-BE49-F238E27FC236}">
                <a16:creationId xmlns:a16="http://schemas.microsoft.com/office/drawing/2014/main" id="{6BFB1C06-0B41-41D8-8496-BB15373D3A16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954403" y="968532"/>
            <a:ext cx="194553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595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2" r:id="rId1"/>
    <p:sldLayoutId id="2147484153" r:id="rId2"/>
    <p:sldLayoutId id="2147484154" r:id="rId3"/>
    <p:sldLayoutId id="2147484155" r:id="rId4"/>
    <p:sldLayoutId id="2147484156" r:id="rId5"/>
    <p:sldLayoutId id="2147484157" r:id="rId6"/>
    <p:sldLayoutId id="2147484158" r:id="rId7"/>
    <p:sldLayoutId id="2147484159" r:id="rId8"/>
    <p:sldLayoutId id="2147484160" r:id="rId9"/>
    <p:sldLayoutId id="2147484161" r:id="rId10"/>
    <p:sldLayoutId id="2147484162" r:id="rId11"/>
    <p:sldLayoutId id="2147484163" r:id="rId12"/>
    <p:sldLayoutId id="2147484164" r:id="rId13"/>
    <p:sldLayoutId id="2147484165" r:id="rId14"/>
    <p:sldLayoutId id="2147484166" r:id="rId15"/>
    <p:sldLayoutId id="2147484167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8.png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8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notesSlide" Target="../notesSlides/notesSlide22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3.png"/><Relationship Id="rId9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5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5247" y="532176"/>
            <a:ext cx="7966803" cy="2548188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002060"/>
                </a:solidFill>
              </a:rPr>
              <a:t>ParkMaster: An in–vehicle, edge–based video analytics service for detecting open parking spaces in Urban environments </a:t>
            </a:r>
            <a:endParaRPr lang="en-US" sz="4000" dirty="0">
              <a:solidFill>
                <a:srgbClr val="00206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2148" y="3908655"/>
            <a:ext cx="7492999" cy="155646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/>
              <a:t>Authors:</a:t>
            </a:r>
          </a:p>
          <a:p>
            <a:pPr algn="ctr"/>
            <a:r>
              <a:rPr lang="en-US" dirty="0"/>
              <a:t>Victor Bahl (Microsoft Research),</a:t>
            </a:r>
          </a:p>
          <a:p>
            <a:pPr algn="ctr"/>
            <a:r>
              <a:rPr lang="en-US" dirty="0"/>
              <a:t>Giulio Grassi, Giovanni Pau (Pierre and Marie Curie University), </a:t>
            </a:r>
          </a:p>
          <a:p>
            <a:pPr algn="ctr"/>
            <a:r>
              <a:rPr lang="en-US" dirty="0"/>
              <a:t>Kyle Jamieson (Princeton  University)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3E459E-6644-4A51-8DD6-A70140E29198}"/>
              </a:ext>
            </a:extLst>
          </p:cNvPr>
          <p:cNvSpPr txBox="1"/>
          <p:nvPr/>
        </p:nvSpPr>
        <p:spPr>
          <a:xfrm>
            <a:off x="2898208" y="6038064"/>
            <a:ext cx="3347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Presenter: Arjun Prakash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AB9039-39A3-4DEE-B52E-74EEF5BB725D}"/>
              </a:ext>
            </a:extLst>
          </p:cNvPr>
          <p:cNvSpPr txBox="1"/>
          <p:nvPr/>
        </p:nvSpPr>
        <p:spPr>
          <a:xfrm>
            <a:off x="3207330" y="3213556"/>
            <a:ext cx="25058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i="1" dirty="0"/>
              <a:t>Published: SEC 2017</a:t>
            </a:r>
            <a:endParaRPr lang="en-US" sz="2200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1676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74638"/>
            <a:ext cx="8456693" cy="1143000"/>
          </a:xfrm>
        </p:spPr>
        <p:txBody>
          <a:bodyPr/>
          <a:lstStyle/>
          <a:p>
            <a:pPr algn="ctr"/>
            <a:r>
              <a:rPr lang="en-US" dirty="0"/>
              <a:t>ParkMaster’s Cascade Classifier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Classifier is based on Viola-Jones</a:t>
            </a:r>
          </a:p>
          <a:p>
            <a:pPr lvl="1"/>
            <a:r>
              <a:rPr lang="en-US" dirty="0"/>
              <a:t>One-time offline training </a:t>
            </a:r>
          </a:p>
          <a:p>
            <a:pPr lvl="2"/>
            <a:r>
              <a:rPr lang="en-US" dirty="0"/>
              <a:t>On server</a:t>
            </a:r>
          </a:p>
          <a:p>
            <a:pPr lvl="2"/>
            <a:r>
              <a:rPr lang="en-US" dirty="0"/>
              <a:t>Extract vehicles main features</a:t>
            </a:r>
          </a:p>
          <a:p>
            <a:pPr lvl="1"/>
            <a:r>
              <a:rPr lang="en-US" dirty="0"/>
              <a:t>Training output used at run-time to detect cars</a:t>
            </a:r>
          </a:p>
          <a:p>
            <a:pPr lvl="2"/>
            <a:r>
              <a:rPr lang="en-US" dirty="0"/>
              <a:t>On the phone</a:t>
            </a:r>
          </a:p>
          <a:p>
            <a:pPr marL="41148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Detection on smartphones: performance</a:t>
            </a:r>
          </a:p>
          <a:p>
            <a:pPr lvl="2"/>
            <a:r>
              <a:rPr lang="en-US" dirty="0"/>
              <a:t>5.78 fps   (Galaxy S4)</a:t>
            </a:r>
          </a:p>
          <a:p>
            <a:pPr lvl="2"/>
            <a:r>
              <a:rPr lang="en-US" dirty="0"/>
              <a:t>10.44 fps (Galaxy S6)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SEC2017: ParkMaster</a:t>
            </a:r>
            <a:endParaRPr lang="en-US" dirty="0"/>
          </a:p>
        </p:txBody>
      </p:sp>
      <p:sp>
        <p:nvSpPr>
          <p:cNvPr id="1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30482" y="5648960"/>
            <a:ext cx="548640" cy="396240"/>
          </a:xfrm>
        </p:spPr>
        <p:txBody>
          <a:bodyPr/>
          <a:lstStyle/>
          <a:p>
            <a:fld id="{6E2D2B3B-882E-40F3-A32F-6DD516915044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170236" y="1460948"/>
            <a:ext cx="2158159" cy="4989945"/>
            <a:chOff x="6170236" y="1064073"/>
            <a:chExt cx="2158159" cy="498994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0236" y="1064073"/>
              <a:ext cx="2095478" cy="107225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88976" y="2319600"/>
              <a:ext cx="2120679" cy="107225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78818" y="4953068"/>
              <a:ext cx="2149577" cy="110095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88976" y="3625919"/>
              <a:ext cx="2139419" cy="1100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4836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Calibration on-the-go</a:t>
            </a:r>
          </a:p>
        </p:txBody>
      </p:sp>
      <p:sp>
        <p:nvSpPr>
          <p:cNvPr id="9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SEC2017: ParkMaster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72" name="Group 71"/>
          <p:cNvGrpSpPr/>
          <p:nvPr/>
        </p:nvGrpSpPr>
        <p:grpSpPr>
          <a:xfrm>
            <a:off x="2994861" y="1874379"/>
            <a:ext cx="2931906" cy="2237952"/>
            <a:chOff x="3732947" y="1965909"/>
            <a:chExt cx="4560506" cy="3481077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732947" y="2761464"/>
              <a:ext cx="4560506" cy="2613778"/>
            </a:xfrm>
            <a:prstGeom prst="rect">
              <a:avLst/>
            </a:prstGeom>
          </p:spPr>
        </p:pic>
        <p:grpSp>
          <p:nvGrpSpPr>
            <p:cNvPr id="51" name="Group 50"/>
            <p:cNvGrpSpPr/>
            <p:nvPr/>
          </p:nvGrpSpPr>
          <p:grpSpPr>
            <a:xfrm>
              <a:off x="4890832" y="2963007"/>
              <a:ext cx="2511187" cy="1501460"/>
              <a:chOff x="4469559" y="3094166"/>
              <a:chExt cx="2515873" cy="1396329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72040" y="3094166"/>
                <a:ext cx="2513392" cy="1396329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4469559" y="3094166"/>
                <a:ext cx="527958" cy="152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54" name="Straight Arrow Connector 53"/>
            <p:cNvCxnSpPr/>
            <p:nvPr/>
          </p:nvCxnSpPr>
          <p:spPr>
            <a:xfrm flipV="1">
              <a:off x="6310848" y="2583024"/>
              <a:ext cx="0" cy="18801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H="1">
              <a:off x="5234920" y="4326289"/>
              <a:ext cx="1075929" cy="36541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6282017" y="4373777"/>
              <a:ext cx="960011" cy="5398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/>
            <p:cNvSpPr/>
            <p:nvPr/>
          </p:nvSpPr>
          <p:spPr>
            <a:xfrm>
              <a:off x="6127891" y="4207814"/>
              <a:ext cx="317171" cy="34888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093522" y="4633131"/>
              <a:ext cx="287243" cy="8138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087854" y="4412053"/>
              <a:ext cx="287243" cy="8138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304063" y="2532820"/>
              <a:ext cx="287243" cy="8138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132283" y="1965909"/>
              <a:ext cx="75146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i="1" dirty="0"/>
                <a:t>3D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343346" y="4432618"/>
              <a:ext cx="2495920" cy="8138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>
                  <a:solidFill>
                    <a:srgbClr val="000000"/>
                  </a:solidFill>
                </a:rPr>
                <a:t>X</a:t>
              </a:r>
              <a:r>
                <a:rPr lang="en-US" sz="2800" i="1" baseline="-25000" dirty="0">
                  <a:solidFill>
                    <a:srgbClr val="000000"/>
                  </a:solidFill>
                </a:rPr>
                <a:t>C </a:t>
              </a:r>
              <a:r>
                <a:rPr lang="en-US" sz="2800" i="1" dirty="0">
                  <a:solidFill>
                    <a:srgbClr val="000000"/>
                  </a:solidFill>
                </a:rPr>
                <a:t>, Y</a:t>
              </a:r>
              <a:r>
                <a:rPr lang="en-US" sz="2800" i="1" baseline="-25000" dirty="0">
                  <a:solidFill>
                    <a:srgbClr val="000000"/>
                  </a:solidFill>
                </a:rPr>
                <a:t>C </a:t>
              </a:r>
              <a:r>
                <a:rPr lang="en-US" sz="2800" i="1" dirty="0">
                  <a:solidFill>
                    <a:srgbClr val="000000"/>
                  </a:solidFill>
                </a:rPr>
                <a:t>, Z</a:t>
              </a:r>
              <a:r>
                <a:rPr lang="en-US" sz="2800" i="1" baseline="-25000" dirty="0">
                  <a:solidFill>
                    <a:srgbClr val="000000"/>
                  </a:solidFill>
                </a:rPr>
                <a:t>C</a:t>
              </a:r>
            </a:p>
          </p:txBody>
        </p:sp>
      </p:grpSp>
      <p:pic>
        <p:nvPicPr>
          <p:cNvPr id="48" name="Picture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868" y="2723781"/>
            <a:ext cx="777800" cy="664989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2395523" y="3677973"/>
            <a:ext cx="1164091" cy="510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2395523" y="2116623"/>
            <a:ext cx="1164091" cy="4312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/>
        </p:nvGrpSpPr>
        <p:grpSpPr>
          <a:xfrm>
            <a:off x="1499652" y="1874379"/>
            <a:ext cx="1475601" cy="2295102"/>
            <a:chOff x="1407186" y="1965909"/>
            <a:chExt cx="2295260" cy="3569975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407186" y="3274877"/>
              <a:ext cx="2223337" cy="1329331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1407191" y="3081847"/>
              <a:ext cx="2246152" cy="1526511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>
              <a:off x="2578602" y="4080703"/>
              <a:ext cx="0" cy="87522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2611901" y="4080703"/>
              <a:ext cx="105446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1908509" y="3816757"/>
              <a:ext cx="1148043" cy="813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v</a:t>
              </a:r>
              <a:r>
                <a:rPr lang="en-US" sz="2800" baseline="-25000" dirty="0"/>
                <a:t>C</a:t>
              </a:r>
              <a:r>
                <a:rPr lang="en-US" sz="2800" dirty="0"/>
                <a:t> ,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305087" y="1965909"/>
              <a:ext cx="75146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i="1" dirty="0"/>
                <a:t>2D</a:t>
              </a: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1930947" y="3363105"/>
              <a:ext cx="1273924" cy="757891"/>
              <a:chOff x="3069873" y="3401394"/>
              <a:chExt cx="2513392" cy="1396329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69873" y="3401394"/>
                <a:ext cx="2513392" cy="1396329"/>
              </a:xfrm>
              <a:prstGeom prst="rect">
                <a:avLst/>
              </a:prstGeom>
            </p:spPr>
          </p:pic>
          <p:sp>
            <p:nvSpPr>
              <p:cNvPr id="45" name="Rounded Rectangle 44"/>
              <p:cNvSpPr/>
              <p:nvPr/>
            </p:nvSpPr>
            <p:spPr>
              <a:xfrm>
                <a:off x="3069873" y="3406554"/>
                <a:ext cx="473550" cy="15240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2027127" y="3399205"/>
              <a:ext cx="1077543" cy="679394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603492" y="3867047"/>
              <a:ext cx="779227" cy="813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</a:rPr>
                <a:t>u</a:t>
              </a:r>
              <a:r>
                <a:rPr lang="en-US" sz="2800" baseline="-25000" dirty="0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62" name="Oval 61"/>
            <p:cNvSpPr/>
            <p:nvPr/>
          </p:nvSpPr>
          <p:spPr>
            <a:xfrm>
              <a:off x="2489232" y="4000714"/>
              <a:ext cx="170975" cy="15514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286564" y="4722028"/>
              <a:ext cx="287243" cy="813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415203" y="3663709"/>
              <a:ext cx="287243" cy="813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dirty="0"/>
            </a:p>
          </p:txBody>
        </p:sp>
      </p:grpSp>
      <p:sp>
        <p:nvSpPr>
          <p:cNvPr id="67" name="Content Placeholder 2"/>
          <p:cNvSpPr txBox="1">
            <a:spLocks/>
          </p:cNvSpPr>
          <p:nvPr/>
        </p:nvSpPr>
        <p:spPr>
          <a:xfrm>
            <a:off x="268041" y="1417638"/>
            <a:ext cx="7620000" cy="5567362"/>
          </a:xfrm>
          <a:prstGeom prst="rect">
            <a:avLst/>
          </a:prstGeom>
        </p:spPr>
        <p:txBody>
          <a:bodyPr/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Translation from 2D frame system to 3D real world system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Camera calibration is needed</a:t>
            </a:r>
          </a:p>
          <a:p>
            <a:pPr lvl="1"/>
            <a:r>
              <a:rPr lang="en-US" dirty="0"/>
              <a:t>Intrinsic camera parameters</a:t>
            </a:r>
          </a:p>
          <a:p>
            <a:pPr lvl="2"/>
            <a:r>
              <a:rPr lang="en-US" dirty="0"/>
              <a:t>Focal length</a:t>
            </a:r>
          </a:p>
          <a:p>
            <a:pPr lvl="1"/>
            <a:r>
              <a:rPr lang="en-US" dirty="0"/>
              <a:t>Extrinsic camera parameters</a:t>
            </a:r>
          </a:p>
          <a:p>
            <a:pPr lvl="2"/>
            <a:r>
              <a:rPr lang="en-US" dirty="0"/>
              <a:t>Camera rotation and translation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48845" y="4707520"/>
            <a:ext cx="2164725" cy="1633227"/>
            <a:chOff x="799456" y="628983"/>
            <a:chExt cx="6072892" cy="4581835"/>
          </a:xfrm>
        </p:grpSpPr>
        <p:sp>
          <p:nvSpPr>
            <p:cNvPr id="80" name="Oval 79"/>
            <p:cNvSpPr/>
            <p:nvPr/>
          </p:nvSpPr>
          <p:spPr>
            <a:xfrm>
              <a:off x="2423492" y="3530124"/>
              <a:ext cx="4448856" cy="168069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1" name="Straight Connector 80"/>
            <p:cNvCxnSpPr>
              <a:stCxn id="80" idx="5"/>
              <a:endCxn id="80" idx="1"/>
            </p:cNvCxnSpPr>
            <p:nvPr/>
          </p:nvCxnSpPr>
          <p:spPr>
            <a:xfrm flipH="1" flipV="1">
              <a:off x="3075012" y="3776256"/>
              <a:ext cx="3145816" cy="118843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80" idx="7"/>
              <a:endCxn id="80" idx="3"/>
            </p:cNvCxnSpPr>
            <p:nvPr/>
          </p:nvCxnSpPr>
          <p:spPr>
            <a:xfrm flipH="1">
              <a:off x="3075012" y="3776256"/>
              <a:ext cx="3145816" cy="1188430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1406571" y="3156673"/>
              <a:ext cx="1692593" cy="1153741"/>
            </a:xfrm>
            <a:prstGeom prst="rect">
              <a:avLst/>
            </a:prstGeom>
          </p:spPr>
        </p:pic>
        <p:cxnSp>
          <p:nvCxnSpPr>
            <p:cNvPr id="84" name="Straight Connector 83"/>
            <p:cNvCxnSpPr/>
            <p:nvPr/>
          </p:nvCxnSpPr>
          <p:spPr>
            <a:xfrm flipV="1">
              <a:off x="2000736" y="2348740"/>
              <a:ext cx="0" cy="1030659"/>
            </a:xfrm>
            <a:prstGeom prst="line">
              <a:avLst/>
            </a:prstGeom>
            <a:ln w="47625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846138" y="3874538"/>
              <a:ext cx="741667" cy="435876"/>
            </a:xfrm>
            <a:prstGeom prst="line">
              <a:avLst/>
            </a:prstGeom>
            <a:ln w="47625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 flipV="1">
              <a:off x="2698928" y="4008067"/>
              <a:ext cx="669920" cy="302347"/>
            </a:xfrm>
            <a:prstGeom prst="line">
              <a:avLst/>
            </a:prstGeom>
            <a:ln w="47625" cmpd="sng"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Circular Arrow 86"/>
            <p:cNvSpPr/>
            <p:nvPr/>
          </p:nvSpPr>
          <p:spPr>
            <a:xfrm rot="16640756" flipV="1">
              <a:off x="1730030" y="2099076"/>
              <a:ext cx="780290" cy="1378833"/>
            </a:xfrm>
            <a:prstGeom prst="circularArrow">
              <a:avLst>
                <a:gd name="adj1" fmla="val 12500"/>
                <a:gd name="adj2" fmla="val 3182827"/>
                <a:gd name="adj3" fmla="val 20457681"/>
                <a:gd name="adj4" fmla="val 3545873"/>
                <a:gd name="adj5" fmla="val 2237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Circular Arrow 87"/>
            <p:cNvSpPr/>
            <p:nvPr/>
          </p:nvSpPr>
          <p:spPr>
            <a:xfrm rot="9140006" flipV="1">
              <a:off x="799456" y="3259004"/>
              <a:ext cx="780290" cy="1378833"/>
            </a:xfrm>
            <a:prstGeom prst="circularArrow">
              <a:avLst>
                <a:gd name="adj1" fmla="val 12500"/>
                <a:gd name="adj2" fmla="val 3182827"/>
                <a:gd name="adj3" fmla="val 20457681"/>
                <a:gd name="adj4" fmla="val 3545873"/>
                <a:gd name="adj5" fmla="val 2237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Circular Arrow 88"/>
            <p:cNvSpPr/>
            <p:nvPr/>
          </p:nvSpPr>
          <p:spPr>
            <a:xfrm rot="13623852" flipV="1">
              <a:off x="2803840" y="3445230"/>
              <a:ext cx="780290" cy="1378833"/>
            </a:xfrm>
            <a:prstGeom prst="circularArrow">
              <a:avLst>
                <a:gd name="adj1" fmla="val 12500"/>
                <a:gd name="adj2" fmla="val 3182827"/>
                <a:gd name="adj3" fmla="val 20457681"/>
                <a:gd name="adj4" fmla="val 3545873"/>
                <a:gd name="adj5" fmla="val 22374"/>
              </a:avLst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 rot="4340396">
              <a:off x="3326919" y="1091312"/>
              <a:ext cx="3213756" cy="2289097"/>
              <a:chOff x="-2770883" y="539466"/>
              <a:chExt cx="3213756" cy="2289097"/>
            </a:xfrm>
          </p:grpSpPr>
          <p:pic>
            <p:nvPicPr>
              <p:cNvPr id="91" name="Picture 9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-2163768" y="1347399"/>
                <a:ext cx="1692593" cy="1153741"/>
              </a:xfrm>
              <a:prstGeom prst="rect">
                <a:avLst/>
              </a:prstGeom>
            </p:spPr>
          </p:pic>
          <p:cxnSp>
            <p:nvCxnSpPr>
              <p:cNvPr id="92" name="Straight Connector 91"/>
              <p:cNvCxnSpPr/>
              <p:nvPr/>
            </p:nvCxnSpPr>
            <p:spPr>
              <a:xfrm flipV="1">
                <a:off x="-1569603" y="539466"/>
                <a:ext cx="0" cy="1030659"/>
              </a:xfrm>
              <a:prstGeom prst="line">
                <a:avLst/>
              </a:prstGeom>
              <a:ln w="47625" cmpd="sng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flipV="1">
                <a:off x="-2724201" y="2065264"/>
                <a:ext cx="741667" cy="435876"/>
              </a:xfrm>
              <a:prstGeom prst="line">
                <a:avLst/>
              </a:prstGeom>
              <a:ln w="47625" cmpd="sng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H="1" flipV="1">
                <a:off x="-871411" y="2198793"/>
                <a:ext cx="1142822" cy="388468"/>
              </a:xfrm>
              <a:prstGeom prst="line">
                <a:avLst/>
              </a:prstGeom>
              <a:ln w="47625" cmpd="sng">
                <a:solidFill>
                  <a:srgbClr val="008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Circular Arrow 94"/>
              <p:cNvSpPr/>
              <p:nvPr/>
            </p:nvSpPr>
            <p:spPr>
              <a:xfrm rot="16640756" flipV="1">
                <a:off x="-1840309" y="289802"/>
                <a:ext cx="780290" cy="1378833"/>
              </a:xfrm>
              <a:prstGeom prst="circularArrow">
                <a:avLst>
                  <a:gd name="adj1" fmla="val 12500"/>
                  <a:gd name="adj2" fmla="val 3182827"/>
                  <a:gd name="adj3" fmla="val 20457681"/>
                  <a:gd name="adj4" fmla="val 3545873"/>
                  <a:gd name="adj5" fmla="val 22374"/>
                </a:avLst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Circular Arrow 95"/>
              <p:cNvSpPr/>
              <p:nvPr/>
            </p:nvSpPr>
            <p:spPr>
              <a:xfrm rot="9140006" flipV="1">
                <a:off x="-2770883" y="1449730"/>
                <a:ext cx="780290" cy="1378833"/>
              </a:xfrm>
              <a:prstGeom prst="circularArrow">
                <a:avLst>
                  <a:gd name="adj1" fmla="val 12500"/>
                  <a:gd name="adj2" fmla="val 3182827"/>
                  <a:gd name="adj3" fmla="val 20457681"/>
                  <a:gd name="adj4" fmla="val 3545873"/>
                  <a:gd name="adj5" fmla="val 22374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Circular Arrow 96"/>
              <p:cNvSpPr/>
              <p:nvPr/>
            </p:nvSpPr>
            <p:spPr>
              <a:xfrm rot="13623852" flipV="1">
                <a:off x="-636688" y="1651712"/>
                <a:ext cx="780290" cy="1378833"/>
              </a:xfrm>
              <a:prstGeom prst="circularArrow">
                <a:avLst>
                  <a:gd name="adj1" fmla="val 12500"/>
                  <a:gd name="adj2" fmla="val 3182827"/>
                  <a:gd name="adj3" fmla="val 20457681"/>
                  <a:gd name="adj4" fmla="val 3545873"/>
                  <a:gd name="adj5" fmla="val 22374"/>
                </a:avLst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491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3662"/>
            <a:ext cx="7620000" cy="1143000"/>
          </a:xfrm>
        </p:spPr>
        <p:txBody>
          <a:bodyPr/>
          <a:lstStyle/>
          <a:p>
            <a:pPr algn="ctr"/>
            <a:r>
              <a:rPr lang="en-US" dirty="0"/>
              <a:t>Calibration on-the-go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SEC2017: ParkMaster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799" y="4364947"/>
            <a:ext cx="2146299" cy="18179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20371" t="24432" r="24359" b="-19710"/>
          <a:stretch/>
        </p:blipFill>
        <p:spPr>
          <a:xfrm>
            <a:off x="6710554" y="1541038"/>
            <a:ext cx="1681563" cy="163036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0" y="927100"/>
            <a:ext cx="6925733" cy="4800600"/>
          </a:xfrm>
          <a:prstGeom prst="rect">
            <a:avLst/>
          </a:prstGeom>
        </p:spPr>
        <p:txBody>
          <a:bodyPr/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Classical calibration with well-known patterns</a:t>
            </a:r>
          </a:p>
          <a:p>
            <a:pPr lvl="1"/>
            <a:r>
              <a:rPr lang="en-US" dirty="0"/>
              <a:t>[An efficient Obstacle Awareness Application for Android Mobile Devices, ICCP 2014]</a:t>
            </a:r>
          </a:p>
          <a:p>
            <a:pPr lvl="1"/>
            <a:r>
              <a:rPr lang="en-US" dirty="0"/>
              <a:t>Not feasible</a:t>
            </a:r>
          </a:p>
          <a:p>
            <a:pPr lvl="2"/>
            <a:r>
              <a:rPr lang="en-US" sz="2000" dirty="0"/>
              <a:t>Needed every time the phone is placed on the dashboard</a:t>
            </a:r>
          </a:p>
          <a:p>
            <a:pPr marL="411480" lvl="1" indent="0">
              <a:buNone/>
            </a:pPr>
            <a:endParaRPr lang="en-US" dirty="0"/>
          </a:p>
          <a:p>
            <a:pPr marL="411480" lvl="1" indent="0">
              <a:buNone/>
            </a:pPr>
            <a:endParaRPr lang="en-US" dirty="0"/>
          </a:p>
          <a:p>
            <a:pPr marL="411480" lvl="1" indent="0">
              <a:buNone/>
            </a:pPr>
            <a:endParaRPr lang="en-US" dirty="0"/>
          </a:p>
          <a:p>
            <a:r>
              <a:rPr lang="en-US" dirty="0"/>
              <a:t>Automatic on-the-go calibration process</a:t>
            </a:r>
          </a:p>
          <a:p>
            <a:pPr lvl="1"/>
            <a:r>
              <a:rPr lang="en-US" dirty="0"/>
              <a:t>Beginning of a drive, road signs are detected</a:t>
            </a:r>
          </a:p>
          <a:p>
            <a:pPr lvl="2"/>
            <a:r>
              <a:rPr lang="en-US" sz="2000" dirty="0"/>
              <a:t>Well-know size and elevation from the ground</a:t>
            </a:r>
          </a:p>
          <a:p>
            <a:pPr marL="41148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72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3662"/>
            <a:ext cx="7620000" cy="1143000"/>
          </a:xfrm>
        </p:spPr>
        <p:txBody>
          <a:bodyPr/>
          <a:lstStyle/>
          <a:p>
            <a:pPr algn="ctr"/>
            <a:r>
              <a:rPr lang="en-US" dirty="0"/>
              <a:t>Car Localization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SEC2017: ParkMaster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2689086" y="1504463"/>
            <a:ext cx="3290765" cy="1507419"/>
            <a:chOff x="-4624265" y="1531215"/>
            <a:chExt cx="3290765" cy="150741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-3242224" y="1977773"/>
              <a:ext cx="1725000" cy="988655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-2804257" y="2054006"/>
              <a:ext cx="949850" cy="567924"/>
              <a:chOff x="4469559" y="3094166"/>
              <a:chExt cx="2515873" cy="1396329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72040" y="3094166"/>
                <a:ext cx="2513392" cy="1396329"/>
              </a:xfrm>
              <a:prstGeom prst="rect">
                <a:avLst/>
              </a:prstGeom>
            </p:spPr>
          </p:pic>
          <p:sp>
            <p:nvSpPr>
              <p:cNvPr id="22" name="Rectangle 21"/>
              <p:cNvSpPr/>
              <p:nvPr/>
            </p:nvSpPr>
            <p:spPr>
              <a:xfrm>
                <a:off x="4469559" y="3094166"/>
                <a:ext cx="527958" cy="152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2" name="Straight Arrow Connector 11"/>
            <p:cNvCxnSpPr/>
            <p:nvPr/>
          </p:nvCxnSpPr>
          <p:spPr>
            <a:xfrm flipV="1">
              <a:off x="-2267139" y="1910278"/>
              <a:ext cx="0" cy="71115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-2674106" y="2569664"/>
              <a:ext cx="406967" cy="13821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-2278045" y="2587626"/>
              <a:ext cx="363122" cy="20419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-2336342" y="2524851"/>
              <a:ext cx="119969" cy="13196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-2727590" y="2685726"/>
              <a:ext cx="108649" cy="307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-1973239" y="2602104"/>
              <a:ext cx="108649" cy="307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-2269706" y="1891289"/>
              <a:ext cx="108649" cy="307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-2334682" y="1531215"/>
              <a:ext cx="1001182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i="1" dirty="0"/>
                <a:t>3D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624265" y="2176605"/>
              <a:ext cx="457622" cy="391249"/>
            </a:xfrm>
            <a:prstGeom prst="rect">
              <a:avLst/>
            </a:prstGeom>
          </p:spPr>
        </p:pic>
        <p:cxnSp>
          <p:nvCxnSpPr>
            <p:cNvPr id="24" name="Straight Connector 23"/>
            <p:cNvCxnSpPr/>
            <p:nvPr/>
          </p:nvCxnSpPr>
          <p:spPr>
            <a:xfrm>
              <a:off x="-3594848" y="2738008"/>
              <a:ext cx="684898" cy="3006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-3594848" y="1819381"/>
              <a:ext cx="684898" cy="2537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-4121937" y="2171969"/>
              <a:ext cx="840972" cy="502816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-4121935" y="2098956"/>
              <a:ext cx="849602" cy="577398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-3678852" y="2476771"/>
              <a:ext cx="0" cy="33105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-3666257" y="2476771"/>
              <a:ext cx="39884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-3960862" y="1531215"/>
              <a:ext cx="284240" cy="2211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i="1" dirty="0"/>
                <a:t>2D</a:t>
              </a: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-3923826" y="2205341"/>
              <a:ext cx="481859" cy="286670"/>
              <a:chOff x="3069873" y="3401394"/>
              <a:chExt cx="2513392" cy="1396329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69873" y="3401394"/>
                <a:ext cx="2513392" cy="1396329"/>
              </a:xfrm>
              <a:prstGeom prst="rect">
                <a:avLst/>
              </a:prstGeom>
            </p:spPr>
          </p:pic>
          <p:sp>
            <p:nvSpPr>
              <p:cNvPr id="40" name="Rounded Rectangle 39"/>
              <p:cNvSpPr/>
              <p:nvPr/>
            </p:nvSpPr>
            <p:spPr>
              <a:xfrm>
                <a:off x="3069873" y="3406554"/>
                <a:ext cx="473550" cy="15240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4" name="Rectangle 33"/>
            <p:cNvSpPr/>
            <p:nvPr/>
          </p:nvSpPr>
          <p:spPr>
            <a:xfrm>
              <a:off x="-3887446" y="2218996"/>
              <a:ext cx="407578" cy="256979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-3712656" y="2446515"/>
              <a:ext cx="64671" cy="5868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-3789314" y="2719350"/>
              <a:ext cx="108649" cy="307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-3362410" y="2319044"/>
              <a:ext cx="108649" cy="307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dirty="0"/>
            </a:p>
          </p:txBody>
        </p:sp>
      </p:grpSp>
      <p:sp>
        <p:nvSpPr>
          <p:cNvPr id="41" name="Content Placeholder 2"/>
          <p:cNvSpPr txBox="1">
            <a:spLocks/>
          </p:cNvSpPr>
          <p:nvPr/>
        </p:nvSpPr>
        <p:spPr>
          <a:xfrm>
            <a:off x="257191" y="1095376"/>
            <a:ext cx="7620000" cy="4811156"/>
          </a:xfrm>
          <a:prstGeom prst="rect">
            <a:avLst/>
          </a:prstGeom>
        </p:spPr>
        <p:txBody>
          <a:bodyPr/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Translation from 2D frame system to 3D real world system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Given the camera parameters, at each point in the frame correspond multiple points in the 3D world.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need to fix one of the axis in the 3D system</a:t>
            </a:r>
          </a:p>
          <a:p>
            <a:pPr lvl="2"/>
            <a:r>
              <a:rPr lang="en-US" dirty="0"/>
              <a:t>Assumptions: cars lay on the ground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33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Car counting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4778188"/>
          </a:xfrm>
        </p:spPr>
        <p:txBody>
          <a:bodyPr>
            <a:normAutofit/>
          </a:bodyPr>
          <a:lstStyle/>
          <a:p>
            <a:r>
              <a:rPr lang="en-US" dirty="0"/>
              <a:t>On the cloud</a:t>
            </a:r>
          </a:p>
          <a:p>
            <a:pPr lvl="1"/>
            <a:r>
              <a:rPr lang="is-IS" dirty="0"/>
              <a:t>Clustering on coordinates set</a:t>
            </a:r>
          </a:p>
          <a:p>
            <a:pPr lvl="2"/>
            <a:r>
              <a:rPr lang="is-IS" sz="2000" dirty="0"/>
              <a:t>DBSCAN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Heuristics to decrease the error</a:t>
            </a:r>
          </a:p>
          <a:p>
            <a:pPr lvl="2"/>
            <a:r>
              <a:rPr lang="en-US" dirty="0"/>
              <a:t>Camera-Vehicle distance </a:t>
            </a:r>
          </a:p>
          <a:p>
            <a:pPr lvl="2"/>
            <a:r>
              <a:rPr lang="en-US" dirty="0"/>
              <a:t>Cluster size: multiple detections </a:t>
            </a:r>
          </a:p>
          <a:p>
            <a:pPr marL="411480" lvl="1" indent="0">
              <a:buNone/>
            </a:pPr>
            <a:endParaRPr lang="is-IS" dirty="0"/>
          </a:p>
          <a:p>
            <a:r>
              <a:rPr lang="is-IS" dirty="0"/>
              <a:t>Cloud’s estimate always corresponds to the most recent drive on that road</a:t>
            </a:r>
          </a:p>
          <a:p>
            <a:pPr lvl="1"/>
            <a:endParaRPr lang="is-IS" dirty="0"/>
          </a:p>
          <a:p>
            <a:pPr lvl="1"/>
            <a:endParaRPr lang="is-IS" dirty="0"/>
          </a:p>
          <a:p>
            <a:pPr marL="411480" lvl="1" indent="0">
              <a:buNone/>
            </a:pPr>
            <a:endParaRPr lang="is-I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SEC2017: ParkMaster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076380" y="3013616"/>
            <a:ext cx="692670" cy="4381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761969" y="2981911"/>
            <a:ext cx="872022" cy="5109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868275" y="3023205"/>
            <a:ext cx="692670" cy="5091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3349157" y="3116982"/>
            <a:ext cx="234245" cy="2342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5134183" y="3177031"/>
            <a:ext cx="234245" cy="2342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5060737" y="3116982"/>
            <a:ext cx="234245" cy="2342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/>
          <a:srcRect l="17382" t="-3" r="58886" b="48657"/>
          <a:stretch/>
        </p:blipFill>
        <p:spPr>
          <a:xfrm rot="5400000" flipH="1">
            <a:off x="4841067" y="2188051"/>
            <a:ext cx="551719" cy="89402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4"/>
          <a:srcRect l="-2" t="8620" r="-5749" b="-1"/>
          <a:stretch/>
        </p:blipFill>
        <p:spPr>
          <a:xfrm rot="5400000" flipH="1">
            <a:off x="3979711" y="2213081"/>
            <a:ext cx="479630" cy="82892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/>
          <a:srcRect l="60607" t="-3" r="20859" b="53283"/>
          <a:stretch/>
        </p:blipFill>
        <p:spPr>
          <a:xfrm rot="5400000" flipH="1">
            <a:off x="3177095" y="2239393"/>
            <a:ext cx="434902" cy="82103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/>
          <a:srcRect l="60607" t="-3" r="20859" b="53283"/>
          <a:stretch/>
        </p:blipFill>
        <p:spPr>
          <a:xfrm rot="5400000" flipH="1">
            <a:off x="5888026" y="2239393"/>
            <a:ext cx="434902" cy="82103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/>
          <a:srcRect l="17382" t="-3" r="58886" b="48657"/>
          <a:stretch/>
        </p:blipFill>
        <p:spPr>
          <a:xfrm rot="5400000" flipH="1">
            <a:off x="6903819" y="2185127"/>
            <a:ext cx="551719" cy="894027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5736976" y="2961609"/>
            <a:ext cx="779018" cy="5257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6693352" y="2911970"/>
            <a:ext cx="783076" cy="5753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2799547" y="2848612"/>
            <a:ext cx="4596933" cy="0"/>
          </a:xfrm>
          <a:prstGeom prst="line">
            <a:avLst/>
          </a:prstGeom>
          <a:ln w="22225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3"/>
          <a:srcRect l="17382" t="-3" r="58886" b="48657"/>
          <a:stretch/>
        </p:blipFill>
        <p:spPr>
          <a:xfrm rot="5400000" flipH="1">
            <a:off x="5690595" y="3600447"/>
            <a:ext cx="489048" cy="79247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/>
          <a:srcRect l="60607" t="-3" r="20859" b="53283"/>
          <a:stretch/>
        </p:blipFill>
        <p:spPr>
          <a:xfrm rot="5400000" flipH="1">
            <a:off x="5029036" y="3657636"/>
            <a:ext cx="385500" cy="727768"/>
          </a:xfrm>
          <a:prstGeom prst="rect">
            <a:avLst/>
          </a:prstGeom>
        </p:spPr>
      </p:pic>
      <p:sp>
        <p:nvSpPr>
          <p:cNvPr id="51" name="Oval 50"/>
          <p:cNvSpPr/>
          <p:nvPr/>
        </p:nvSpPr>
        <p:spPr>
          <a:xfrm>
            <a:off x="5694961" y="4505374"/>
            <a:ext cx="207637" cy="207637"/>
          </a:xfrm>
          <a:prstGeom prst="ellipse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5732791" y="4256659"/>
            <a:ext cx="207637" cy="207637"/>
          </a:xfrm>
          <a:prstGeom prst="ellipse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/>
          <p:cNvSpPr/>
          <p:nvPr/>
        </p:nvSpPr>
        <p:spPr>
          <a:xfrm>
            <a:off x="5948449" y="4312123"/>
            <a:ext cx="207637" cy="207637"/>
          </a:xfrm>
          <a:prstGeom prst="ellipse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4731009" y="4113918"/>
            <a:ext cx="1671467" cy="7438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/>
          <p:cNvSpPr/>
          <p:nvPr/>
        </p:nvSpPr>
        <p:spPr>
          <a:xfrm>
            <a:off x="5560945" y="4374295"/>
            <a:ext cx="207637" cy="207637"/>
          </a:xfrm>
          <a:prstGeom prst="ellipse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5386631" y="4543405"/>
            <a:ext cx="207637" cy="207637"/>
          </a:xfrm>
          <a:prstGeom prst="ellipse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/>
          <p:cNvSpPr/>
          <p:nvPr/>
        </p:nvSpPr>
        <p:spPr>
          <a:xfrm>
            <a:off x="5178994" y="4238932"/>
            <a:ext cx="207637" cy="207637"/>
          </a:xfrm>
          <a:prstGeom prst="ellipse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/>
          <p:cNvSpPr/>
          <p:nvPr/>
        </p:nvSpPr>
        <p:spPr>
          <a:xfrm>
            <a:off x="5282812" y="4401556"/>
            <a:ext cx="207637" cy="207637"/>
          </a:xfrm>
          <a:prstGeom prst="ellipse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4857902" y="4366142"/>
            <a:ext cx="207637" cy="207637"/>
          </a:xfrm>
          <a:prstGeom prst="ellipse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/>
          <p:cNvSpPr/>
          <p:nvPr/>
        </p:nvSpPr>
        <p:spPr>
          <a:xfrm>
            <a:off x="5105059" y="4523864"/>
            <a:ext cx="207637" cy="207637"/>
          </a:xfrm>
          <a:prstGeom prst="ellipse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/>
          <p:cNvSpPr/>
          <p:nvPr/>
        </p:nvSpPr>
        <p:spPr>
          <a:xfrm>
            <a:off x="5025716" y="4256659"/>
            <a:ext cx="207637" cy="207637"/>
          </a:xfrm>
          <a:prstGeom prst="ellipse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/>
          <p:cNvSpPr/>
          <p:nvPr/>
        </p:nvSpPr>
        <p:spPr>
          <a:xfrm>
            <a:off x="5448056" y="4241208"/>
            <a:ext cx="207637" cy="207637"/>
          </a:xfrm>
          <a:prstGeom prst="ellipse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/>
          <p:cNvSpPr/>
          <p:nvPr/>
        </p:nvSpPr>
        <p:spPr>
          <a:xfrm>
            <a:off x="5468188" y="4096977"/>
            <a:ext cx="900393" cy="7912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/>
          <p:cNvSpPr/>
          <p:nvPr/>
        </p:nvSpPr>
        <p:spPr>
          <a:xfrm>
            <a:off x="4780726" y="4109759"/>
            <a:ext cx="874967" cy="7912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3864302" y="3022225"/>
            <a:ext cx="234245" cy="2342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4011192" y="3147501"/>
            <a:ext cx="234245" cy="2342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4090146" y="3013616"/>
            <a:ext cx="234245" cy="2342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/>
          <p:cNvSpPr/>
          <p:nvPr/>
        </p:nvSpPr>
        <p:spPr>
          <a:xfrm>
            <a:off x="4237214" y="3087061"/>
            <a:ext cx="234245" cy="2342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Oval 80"/>
          <p:cNvSpPr/>
          <p:nvPr/>
        </p:nvSpPr>
        <p:spPr>
          <a:xfrm>
            <a:off x="5850986" y="3043536"/>
            <a:ext cx="234245" cy="2342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6053618" y="3168420"/>
            <a:ext cx="234245" cy="2342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Oval 82"/>
          <p:cNvSpPr/>
          <p:nvPr/>
        </p:nvSpPr>
        <p:spPr>
          <a:xfrm>
            <a:off x="6127063" y="3014151"/>
            <a:ext cx="234245" cy="2342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/>
          <p:cNvSpPr/>
          <p:nvPr/>
        </p:nvSpPr>
        <p:spPr>
          <a:xfrm>
            <a:off x="6909565" y="2954833"/>
            <a:ext cx="234245" cy="2342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/>
          <p:cNvSpPr/>
          <p:nvPr/>
        </p:nvSpPr>
        <p:spPr>
          <a:xfrm>
            <a:off x="7084890" y="3070937"/>
            <a:ext cx="234245" cy="2342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/>
          <p:cNvSpPr/>
          <p:nvPr/>
        </p:nvSpPr>
        <p:spPr>
          <a:xfrm>
            <a:off x="6983010" y="3108425"/>
            <a:ext cx="234245" cy="2342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Oval 86"/>
          <p:cNvSpPr/>
          <p:nvPr/>
        </p:nvSpPr>
        <p:spPr>
          <a:xfrm>
            <a:off x="5919426" y="4455558"/>
            <a:ext cx="207637" cy="207637"/>
          </a:xfrm>
          <a:prstGeom prst="ellipse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9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9ED08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9ED08"/>
                                      </p:to>
                                    </p:animClr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9ED08"/>
                                      </p:to>
                                    </p:animClr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9ED08"/>
                                      </p:to>
                                    </p:animClr>
                                    <p:set>
                                      <p:cBhvr>
                                        <p:cTn id="2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5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61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6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41" grpId="0" animBg="1"/>
      <p:bldP spid="42" grpId="0" animBg="1"/>
      <p:bldP spid="51" grpId="0" animBg="1"/>
      <p:bldP spid="52" grpId="0" animBg="1"/>
      <p:bldP spid="53" grpId="0" animBg="1"/>
      <p:bldP spid="54" grpId="0" animBg="1"/>
      <p:bldP spid="54" grpId="1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78" grpId="0" animBg="1"/>
      <p:bldP spid="55" grpId="0" animBg="1"/>
      <p:bldP spid="8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edge components</a:t>
            </a:r>
          </a:p>
          <a:p>
            <a:pPr lvl="1"/>
            <a:r>
              <a:rPr lang="en-US" dirty="0"/>
              <a:t>Android Smartphones</a:t>
            </a:r>
          </a:p>
          <a:p>
            <a:pPr lvl="2"/>
            <a:r>
              <a:rPr lang="en-US" dirty="0"/>
              <a:t>Samsung Galaxy S4 and S6, LG Nexus 5</a:t>
            </a:r>
          </a:p>
          <a:p>
            <a:pPr lvl="1"/>
            <a:r>
              <a:rPr lang="en-US" dirty="0"/>
              <a:t>OpenCV 2.4</a:t>
            </a:r>
          </a:p>
          <a:p>
            <a:pPr lvl="2"/>
            <a:r>
              <a:rPr lang="en-US" dirty="0"/>
              <a:t>Cascade Classifier trained with:</a:t>
            </a:r>
          </a:p>
          <a:p>
            <a:pPr lvl="3"/>
            <a:r>
              <a:rPr lang="en-US" dirty="0"/>
              <a:t>1,202 positive samples</a:t>
            </a:r>
          </a:p>
          <a:p>
            <a:pPr lvl="3"/>
            <a:r>
              <a:rPr lang="en-US" dirty="0"/>
              <a:t>719 negative samples</a:t>
            </a:r>
          </a:p>
          <a:p>
            <a:pPr lvl="2"/>
            <a:r>
              <a:rPr lang="en-US" dirty="0"/>
              <a:t>Available at www.github.com/grassig/parkmaster/</a:t>
            </a:r>
          </a:p>
          <a:p>
            <a:r>
              <a:rPr lang="en-US" dirty="0"/>
              <a:t>Cloud</a:t>
            </a:r>
          </a:p>
          <a:p>
            <a:pPr lvl="1"/>
            <a:r>
              <a:rPr lang="en-US" dirty="0"/>
              <a:t>Azure Mobile Service</a:t>
            </a:r>
          </a:p>
          <a:p>
            <a:pPr lvl="1"/>
            <a:r>
              <a:rPr lang="en-US" dirty="0"/>
              <a:t>MongoDB </a:t>
            </a:r>
          </a:p>
          <a:p>
            <a:pPr lvl="1"/>
            <a:r>
              <a:rPr lang="en-US" dirty="0"/>
              <a:t>Google Snap Road API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SEC2017: ParkMaster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38"/>
            <a:ext cx="7620000" cy="1143000"/>
          </a:xfrm>
        </p:spPr>
        <p:txBody>
          <a:bodyPr/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SEC2017: ParkMaster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811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Experiments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31340"/>
            <a:ext cx="7620000" cy="4800600"/>
          </a:xfrm>
        </p:spPr>
        <p:txBody>
          <a:bodyPr/>
          <a:lstStyle/>
          <a:p>
            <a:r>
              <a:rPr lang="en-US" dirty="0"/>
              <a:t>Micro-benchmarks </a:t>
            </a:r>
          </a:p>
          <a:p>
            <a:pPr lvl="1"/>
            <a:r>
              <a:rPr lang="en-US" dirty="0"/>
              <a:t>Car detection accuracy and performance</a:t>
            </a:r>
          </a:p>
          <a:p>
            <a:pPr lvl="1"/>
            <a:r>
              <a:rPr lang="en-US" dirty="0"/>
              <a:t>Impact of processing power in car detection accuracy</a:t>
            </a:r>
          </a:p>
          <a:p>
            <a:pPr lvl="1"/>
            <a:r>
              <a:rPr lang="en-US" dirty="0"/>
              <a:t>Object localization accuracy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Full system</a:t>
            </a:r>
          </a:p>
          <a:p>
            <a:pPr lvl="1"/>
            <a:r>
              <a:rPr lang="en-US" dirty="0"/>
              <a:t>On-the-road experiments driving in 3 different cities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SEC2017: ParkMaster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251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on the road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9240607"/>
              </p:ext>
            </p:extLst>
          </p:nvPr>
        </p:nvGraphicFramePr>
        <p:xfrm>
          <a:off x="256721" y="2608493"/>
          <a:ext cx="8077200" cy="2931160"/>
        </p:xfrm>
        <a:graphic>
          <a:graphicData uri="http://schemas.openxmlformats.org/drawingml/2006/table">
            <a:tbl>
              <a:tblPr firstRow="1" lastRow="1" bandRow="1">
                <a:tableStyleId>{793D81CF-94F2-401A-BA57-92F5A7B2D0C5}</a:tableStyleId>
              </a:tblPr>
              <a:tblGrid>
                <a:gridCol w="1615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5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5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54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Unique 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Parking</a:t>
                      </a:r>
                    </a:p>
                    <a:p>
                      <a:pPr algn="ctr"/>
                      <a:r>
                        <a:rPr lang="en-US" dirty="0"/>
                        <a:t>spots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Parked </a:t>
                      </a:r>
                    </a:p>
                    <a:p>
                      <a:pPr algn="ctr"/>
                      <a:r>
                        <a:rPr lang="en-US" dirty="0"/>
                        <a:t>cars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EU-village</a:t>
                      </a:r>
                    </a:p>
                    <a:p>
                      <a:pPr algn="ctr"/>
                      <a:r>
                        <a:rPr lang="en-US" dirty="0"/>
                        <a:t>(Sant’Angelo)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17.9 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3.3 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1,381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710 cars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EU-City</a:t>
                      </a:r>
                    </a:p>
                    <a:p>
                      <a:pPr algn="ctr"/>
                      <a:r>
                        <a:rPr lang="en-US" dirty="0"/>
                        <a:t>(Paris)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3,527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2,892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USA-city</a:t>
                      </a:r>
                    </a:p>
                    <a:p>
                      <a:pPr algn="ctr"/>
                      <a:r>
                        <a:rPr lang="en-US" dirty="0"/>
                        <a:t>(Los</a:t>
                      </a:r>
                      <a:r>
                        <a:rPr lang="en-US" baseline="0" dirty="0"/>
                        <a:t> Angeles)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3,268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2,294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8,176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5,896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SEC2017: ParkMaster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590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Village: Sant’Angelo in Vado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479930" y="1290638"/>
            <a:ext cx="4857986" cy="4800600"/>
          </a:xfrm>
        </p:spPr>
        <p:txBody>
          <a:bodyPr/>
          <a:lstStyle/>
          <a:p>
            <a:r>
              <a:rPr lang="en-US" dirty="0"/>
              <a:t>Italian village</a:t>
            </a:r>
          </a:p>
          <a:p>
            <a:pPr lvl="1"/>
            <a:r>
              <a:rPr lang="en-US" dirty="0"/>
              <a:t>No tall buildings</a:t>
            </a:r>
          </a:p>
          <a:p>
            <a:pPr lvl="1"/>
            <a:r>
              <a:rPr lang="en-US" dirty="0"/>
              <a:t>More space between cars</a:t>
            </a:r>
          </a:p>
          <a:p>
            <a:pPr lvl="1"/>
            <a:r>
              <a:rPr lang="en-US" dirty="0"/>
              <a:t>Distance driven: 17.9 KM</a:t>
            </a:r>
          </a:p>
          <a:p>
            <a:pPr lvl="1"/>
            <a:r>
              <a:rPr lang="en-US" dirty="0"/>
              <a:t>Parking spots: 1,381 </a:t>
            </a:r>
          </a:p>
          <a:p>
            <a:pPr lvl="1"/>
            <a:r>
              <a:rPr lang="en-US" dirty="0"/>
              <a:t>Parked cars: 710 </a:t>
            </a:r>
          </a:p>
          <a:p>
            <a:pPr lvl="1"/>
            <a:endParaRPr lang="en-US" dirty="0"/>
          </a:p>
          <a:p>
            <a:pPr marL="41148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SEC2017: ParkMaster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1272326"/>
            <a:ext cx="3600000" cy="4868573"/>
          </a:xfrm>
          <a:prstGeom prst="rect">
            <a:avLst/>
          </a:prstGeom>
        </p:spPr>
      </p:pic>
      <p:pic>
        <p:nvPicPr>
          <p:cNvPr id="14" name="shor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28800" y="4190400"/>
            <a:ext cx="4742400" cy="26676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6138867"/>
            <a:ext cx="39878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1600" dirty="0"/>
              <a:t>Red points: streets with parking space</a:t>
            </a:r>
          </a:p>
          <a:p>
            <a:r>
              <a:rPr lang="hu-HU" sz="1600" dirty="0"/>
              <a:t>Blue points: roads with no legal parking</a:t>
            </a:r>
          </a:p>
        </p:txBody>
      </p:sp>
    </p:spTree>
    <p:extLst>
      <p:ext uri="{BB962C8B-B14F-4D97-AF65-F5344CB8AC3E}">
        <p14:creationId xmlns:p14="http://schemas.microsoft.com/office/powerpoint/2010/main" val="347891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2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Motivations: the search for a parking spot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400" dirty="0"/>
              <a:t>6.5 minutes to find a parking spot</a:t>
            </a:r>
          </a:p>
          <a:p>
            <a:pPr lvl="1"/>
            <a:r>
              <a:rPr lang="en-US" dirty="0"/>
              <a:t>(commercial district of San Francisco)</a:t>
            </a:r>
          </a:p>
          <a:p>
            <a:pPr lvl="1"/>
            <a:r>
              <a:rPr lang="en-US" dirty="0"/>
              <a:t>More traffic congestion</a:t>
            </a:r>
          </a:p>
          <a:p>
            <a:pPr lvl="1"/>
            <a:r>
              <a:rPr lang="en-US" dirty="0"/>
              <a:t>More pollution</a:t>
            </a:r>
          </a:p>
          <a:p>
            <a:endParaRPr lang="en-US" dirty="0"/>
          </a:p>
          <a:p>
            <a:r>
              <a:rPr lang="en-US" dirty="0"/>
              <a:t>Solutions available for large parking lot</a:t>
            </a:r>
          </a:p>
          <a:p>
            <a:pPr marL="708660" lvl="2">
              <a:buClr>
                <a:schemeClr val="accent1"/>
              </a:buClr>
            </a:pPr>
            <a:r>
              <a:rPr lang="en-US" dirty="0"/>
              <a:t>[An Algorithm for Parking Lot Occupation Detection,  CSIM 2008] </a:t>
            </a:r>
          </a:p>
          <a:p>
            <a:r>
              <a:rPr lang="en-US" dirty="0"/>
              <a:t>Few solution for on-the-road parking</a:t>
            </a:r>
          </a:p>
          <a:p>
            <a:pPr lvl="1"/>
            <a:r>
              <a:rPr lang="en-US" dirty="0"/>
              <a:t>[Parknet, MobiSys 2010]</a:t>
            </a:r>
          </a:p>
          <a:p>
            <a:pPr lvl="1"/>
            <a:r>
              <a:rPr lang="en-US" dirty="0"/>
              <a:t>[Caraoke, Sigcomm 2015]</a:t>
            </a:r>
          </a:p>
          <a:p>
            <a:pPr lvl="1"/>
            <a:r>
              <a:rPr lang="en-US" dirty="0"/>
              <a:t>[City of San Francisco, Sfpark project]</a:t>
            </a:r>
          </a:p>
          <a:p>
            <a:pPr lvl="1"/>
            <a:r>
              <a:rPr lang="en-US" dirty="0"/>
              <a:t>Expensive systems on the roads or in cars</a:t>
            </a:r>
          </a:p>
          <a:p>
            <a:pPr lvl="1"/>
            <a:endParaRPr lang="en-US" dirty="0"/>
          </a:p>
          <a:p>
            <a:r>
              <a:rPr lang="en-US" dirty="0"/>
              <a:t>Need of a cost-free system for on-the-road parking monitoring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SEC2017: ParkMaster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19465768">
            <a:off x="6421902" y="1362517"/>
            <a:ext cx="1630453" cy="1630453"/>
          </a:xfrm>
          <a:prstGeom prst="rect">
            <a:avLst/>
          </a:prstGeom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6921500" y="4284757"/>
            <a:ext cx="1452955" cy="123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196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 City: Paris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479930" y="1290638"/>
            <a:ext cx="4857986" cy="4800600"/>
          </a:xfrm>
        </p:spPr>
        <p:txBody>
          <a:bodyPr/>
          <a:lstStyle/>
          <a:p>
            <a:r>
              <a:rPr lang="en-US" dirty="0"/>
              <a:t>European City</a:t>
            </a:r>
          </a:p>
          <a:p>
            <a:pPr lvl="1"/>
            <a:r>
              <a:rPr lang="en-US" dirty="0"/>
              <a:t>Tall buildings</a:t>
            </a:r>
          </a:p>
          <a:p>
            <a:pPr lvl="1"/>
            <a:r>
              <a:rPr lang="en-US" dirty="0"/>
              <a:t>Short space between cars</a:t>
            </a:r>
          </a:p>
          <a:p>
            <a:pPr lvl="1"/>
            <a:r>
              <a:rPr lang="en-US" dirty="0"/>
              <a:t>Stop and go mobility</a:t>
            </a:r>
          </a:p>
          <a:p>
            <a:pPr lvl="1"/>
            <a:r>
              <a:rPr lang="en-US" dirty="0"/>
              <a:t>Distance driven: 38.4 KM</a:t>
            </a:r>
          </a:p>
          <a:p>
            <a:pPr lvl="1"/>
            <a:r>
              <a:rPr lang="en-US" dirty="0"/>
              <a:t>Parking spots: 3,527</a:t>
            </a:r>
          </a:p>
          <a:p>
            <a:pPr lvl="1"/>
            <a:r>
              <a:rPr lang="en-US" dirty="0"/>
              <a:t>Parked cars: 2,892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SEC2017: ParkMaster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70800"/>
            <a:ext cx="3588611" cy="4856767"/>
          </a:xfrm>
          <a:prstGeom prst="rect">
            <a:avLst/>
          </a:prstGeom>
        </p:spPr>
      </p:pic>
      <p:pic>
        <p:nvPicPr>
          <p:cNvPr id="7" name="short_PARI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28250" y="4191000"/>
            <a:ext cx="4741334" cy="2667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138867"/>
            <a:ext cx="39878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1600" dirty="0"/>
              <a:t>Red points: streets with parking space</a:t>
            </a:r>
          </a:p>
          <a:p>
            <a:r>
              <a:rPr lang="hu-HU" sz="1600" dirty="0"/>
              <a:t>Blue points: roads with no legal parking</a:t>
            </a:r>
          </a:p>
        </p:txBody>
      </p:sp>
    </p:spTree>
    <p:extLst>
      <p:ext uri="{BB962C8B-B14F-4D97-AF65-F5344CB8AC3E}">
        <p14:creationId xmlns:p14="http://schemas.microsoft.com/office/powerpoint/2010/main" val="153576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2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City: Los Angeles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479930" y="1290638"/>
            <a:ext cx="4857986" cy="4800600"/>
          </a:xfrm>
        </p:spPr>
        <p:txBody>
          <a:bodyPr/>
          <a:lstStyle/>
          <a:p>
            <a:r>
              <a:rPr lang="en-US" dirty="0"/>
              <a:t>US City</a:t>
            </a:r>
          </a:p>
          <a:p>
            <a:pPr lvl="1"/>
            <a:r>
              <a:rPr lang="en-US" dirty="0"/>
              <a:t>Tall buildings</a:t>
            </a:r>
          </a:p>
          <a:p>
            <a:pPr lvl="1"/>
            <a:r>
              <a:rPr lang="en-US" dirty="0"/>
              <a:t>Some space between cars</a:t>
            </a:r>
          </a:p>
          <a:p>
            <a:pPr lvl="1"/>
            <a:r>
              <a:rPr lang="en-US" dirty="0"/>
              <a:t>Stop and go mobility</a:t>
            </a:r>
          </a:p>
          <a:p>
            <a:pPr lvl="1"/>
            <a:r>
              <a:rPr lang="en-US" dirty="0"/>
              <a:t>Distance driven: 41.0 KM</a:t>
            </a:r>
          </a:p>
          <a:p>
            <a:pPr lvl="1"/>
            <a:r>
              <a:rPr lang="en-US" dirty="0"/>
              <a:t>Parking spots: 3,268</a:t>
            </a:r>
          </a:p>
          <a:p>
            <a:pPr lvl="1"/>
            <a:r>
              <a:rPr lang="en-US" dirty="0"/>
              <a:t>Parked cars: 2,294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SEC2017: ParkMaster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1270800"/>
            <a:ext cx="3600000" cy="4866083"/>
          </a:xfrm>
          <a:prstGeom prst="rect">
            <a:avLst/>
          </a:prstGeom>
        </p:spPr>
      </p:pic>
      <p:pic>
        <p:nvPicPr>
          <p:cNvPr id="3" name="short_LA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28800" y="4190400"/>
            <a:ext cx="4742401" cy="2667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138867"/>
            <a:ext cx="39878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1600" dirty="0"/>
              <a:t>Red points: streets with parking space</a:t>
            </a:r>
          </a:p>
          <a:p>
            <a:r>
              <a:rPr lang="hu-HU" sz="1600" dirty="0"/>
              <a:t>Blue points: roads with no legal parking</a:t>
            </a:r>
          </a:p>
        </p:txBody>
      </p:sp>
    </p:spTree>
    <p:extLst>
      <p:ext uri="{BB962C8B-B14F-4D97-AF65-F5344CB8AC3E}">
        <p14:creationId xmlns:p14="http://schemas.microsoft.com/office/powerpoint/2010/main" val="394435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6049" y="3433506"/>
            <a:ext cx="426727" cy="4267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4661"/>
            <a:ext cx="7620000" cy="1143000"/>
          </a:xfrm>
        </p:spPr>
        <p:txBody>
          <a:bodyPr/>
          <a:lstStyle/>
          <a:p>
            <a:pPr algn="ctr"/>
            <a:r>
              <a:rPr lang="en-US" dirty="0"/>
              <a:t>Evaluation Metrics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SEC2017: ParkMaster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61977" y="823030"/>
            <a:ext cx="2848939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True positives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b="1" dirty="0"/>
              <a:t>False positives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4574197"/>
              </p:ext>
            </p:extLst>
          </p:nvPr>
        </p:nvGraphicFramePr>
        <p:xfrm>
          <a:off x="5135614" y="1497946"/>
          <a:ext cx="238125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48" name="Equation" r:id="rId5" imgW="1524000" imgH="431800" progId="Equation.3">
                  <p:embed/>
                </p:oleObj>
              </mc:Choice>
              <mc:Fallback>
                <p:oleObj name="Equation" r:id="rId5" imgW="15240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35614" y="1497946"/>
                        <a:ext cx="2381250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7049509"/>
              </p:ext>
            </p:extLst>
          </p:nvPr>
        </p:nvGraphicFramePr>
        <p:xfrm>
          <a:off x="2082793" y="5078731"/>
          <a:ext cx="3965575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49" name="Equation" r:id="rId7" imgW="2540000" imgH="431800" progId="Equation.3">
                  <p:embed/>
                </p:oleObj>
              </mc:Choice>
              <mc:Fallback>
                <p:oleObj name="Equation" r:id="rId7" imgW="25400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82793" y="5078731"/>
                        <a:ext cx="3965575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Oval 15"/>
          <p:cNvSpPr/>
          <p:nvPr/>
        </p:nvSpPr>
        <p:spPr>
          <a:xfrm>
            <a:off x="3315891" y="2005456"/>
            <a:ext cx="872022" cy="5109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3050347" y="1932502"/>
            <a:ext cx="1211645" cy="0"/>
          </a:xfrm>
          <a:prstGeom prst="line">
            <a:avLst/>
          </a:prstGeom>
          <a:ln w="22225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3418224" y="2045770"/>
            <a:ext cx="234245" cy="2342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/>
          <p:cNvSpPr/>
          <p:nvPr/>
        </p:nvSpPr>
        <p:spPr>
          <a:xfrm>
            <a:off x="3565114" y="2171046"/>
            <a:ext cx="234245" cy="2342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3644068" y="2037161"/>
            <a:ext cx="234245" cy="2342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3791136" y="2110606"/>
            <a:ext cx="234245" cy="2342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1495296" y="3977318"/>
            <a:ext cx="630005" cy="5109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1336772" y="3916337"/>
            <a:ext cx="1211645" cy="0"/>
          </a:xfrm>
          <a:prstGeom prst="line">
            <a:avLst/>
          </a:prstGeom>
          <a:ln w="22225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1810299" y="4094440"/>
            <a:ext cx="234245" cy="2342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1693177" y="4199205"/>
            <a:ext cx="234245" cy="2342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1578789" y="4020996"/>
            <a:ext cx="234245" cy="2342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2171853" y="3977318"/>
            <a:ext cx="234245" cy="2342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2324253" y="4129718"/>
            <a:ext cx="234245" cy="2342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2288975" y="4215778"/>
            <a:ext cx="234245" cy="2342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2125301" y="3964406"/>
            <a:ext cx="546942" cy="5109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3269440" y="3958570"/>
            <a:ext cx="630005" cy="5109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Connector 52"/>
          <p:cNvCxnSpPr/>
          <p:nvPr/>
        </p:nvCxnSpPr>
        <p:spPr>
          <a:xfrm>
            <a:off x="3110916" y="3897589"/>
            <a:ext cx="1211645" cy="0"/>
          </a:xfrm>
          <a:prstGeom prst="line">
            <a:avLst/>
          </a:prstGeom>
          <a:ln w="22225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3584443" y="4075692"/>
            <a:ext cx="234245" cy="2342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/>
          <p:cNvSpPr/>
          <p:nvPr/>
        </p:nvSpPr>
        <p:spPr>
          <a:xfrm>
            <a:off x="3467321" y="4180457"/>
            <a:ext cx="234245" cy="2342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/>
          <p:cNvSpPr/>
          <p:nvPr/>
        </p:nvSpPr>
        <p:spPr>
          <a:xfrm>
            <a:off x="3352933" y="4002248"/>
            <a:ext cx="234245" cy="2342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4033154" y="3958570"/>
            <a:ext cx="234245" cy="2342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/>
          <p:cNvSpPr/>
          <p:nvPr/>
        </p:nvSpPr>
        <p:spPr>
          <a:xfrm>
            <a:off x="4185554" y="4110970"/>
            <a:ext cx="234245" cy="2342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3903539" y="3945658"/>
            <a:ext cx="630005" cy="5109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265121" y="1421391"/>
            <a:ext cx="999420" cy="55567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548997" y="3341911"/>
            <a:ext cx="999420" cy="55567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041408" y="3360659"/>
            <a:ext cx="999420" cy="55567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9">
            <a:alphaModFix amt="30000"/>
          </a:blip>
          <a:stretch>
            <a:fillRect/>
          </a:stretch>
        </p:blipFill>
        <p:spPr>
          <a:xfrm flipH="1">
            <a:off x="4767789" y="3433506"/>
            <a:ext cx="999420" cy="55567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6743323" y="3433506"/>
            <a:ext cx="999420" cy="55567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9">
            <a:alphaModFix amt="30000"/>
          </a:blip>
          <a:stretch>
            <a:fillRect/>
          </a:stretch>
        </p:blipFill>
        <p:spPr>
          <a:xfrm flipH="1">
            <a:off x="5338023" y="3433506"/>
            <a:ext cx="999420" cy="555678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9">
            <a:alphaModFix amt="30000"/>
          </a:blip>
          <a:stretch>
            <a:fillRect/>
          </a:stretch>
        </p:blipFill>
        <p:spPr>
          <a:xfrm flipH="1">
            <a:off x="5881930" y="3433506"/>
            <a:ext cx="999420" cy="555678"/>
          </a:xfrm>
          <a:prstGeom prst="rect">
            <a:avLst/>
          </a:prstGeom>
        </p:spPr>
      </p:pic>
      <p:sp>
        <p:nvSpPr>
          <p:cNvPr id="61" name="Oval 60"/>
          <p:cNvSpPr/>
          <p:nvPr/>
        </p:nvSpPr>
        <p:spPr>
          <a:xfrm>
            <a:off x="6939651" y="3989184"/>
            <a:ext cx="234245" cy="2342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/>
          <p:cNvSpPr/>
          <p:nvPr/>
        </p:nvSpPr>
        <p:spPr>
          <a:xfrm>
            <a:off x="7189837" y="3960262"/>
            <a:ext cx="234245" cy="2342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/>
          <p:cNvSpPr/>
          <p:nvPr/>
        </p:nvSpPr>
        <p:spPr>
          <a:xfrm>
            <a:off x="6662433" y="3960262"/>
            <a:ext cx="234245" cy="2342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/>
          <p:cNvSpPr/>
          <p:nvPr/>
        </p:nvSpPr>
        <p:spPr>
          <a:xfrm>
            <a:off x="6412766" y="3960262"/>
            <a:ext cx="234245" cy="2342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6300879" y="3825567"/>
            <a:ext cx="1314376" cy="5109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Notched Right Arrow 5"/>
          <p:cNvSpPr/>
          <p:nvPr/>
        </p:nvSpPr>
        <p:spPr>
          <a:xfrm>
            <a:off x="5389657" y="3315211"/>
            <a:ext cx="1550449" cy="236590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78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9" grpId="0" animBg="1"/>
      <p:bldP spid="30" grpId="0" animBg="1"/>
      <p:bldP spid="31" grpId="0" animBg="1"/>
      <p:bldP spid="32" grpId="0" animBg="1"/>
      <p:bldP spid="41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4"/>
          <a:srcRect l="17382" t="-3" r="58886" b="48657"/>
          <a:stretch/>
        </p:blipFill>
        <p:spPr>
          <a:xfrm rot="5400000" flipH="1">
            <a:off x="6171879" y="1747840"/>
            <a:ext cx="551719" cy="8940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4661"/>
            <a:ext cx="7620000" cy="1143000"/>
          </a:xfrm>
        </p:spPr>
        <p:txBody>
          <a:bodyPr/>
          <a:lstStyle/>
          <a:p>
            <a:pPr algn="ctr"/>
            <a:r>
              <a:rPr lang="en-US" dirty="0"/>
              <a:t>Evaluation Metrics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SEC2017: ParkMaster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05328" y="3176693"/>
            <a:ext cx="548640" cy="396240"/>
          </a:xfrm>
        </p:spPr>
        <p:txBody>
          <a:bodyPr/>
          <a:lstStyle/>
          <a:p>
            <a:fld id="{6E2D2B3B-882E-40F3-A32F-6DD516915044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61977" y="1043159"/>
            <a:ext cx="5150403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Car counting accuracy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4044048"/>
              </p:ext>
            </p:extLst>
          </p:nvPr>
        </p:nvGraphicFramePr>
        <p:xfrm>
          <a:off x="2065313" y="4612668"/>
          <a:ext cx="3492500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76" name="Equation" r:id="rId5" imgW="2235200" imgH="711200" progId="Equation.3">
                  <p:embed/>
                </p:oleObj>
              </mc:Choice>
              <mc:Fallback>
                <p:oleObj name="Equation" r:id="rId5" imgW="2235200" imgH="71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65313" y="4612668"/>
                        <a:ext cx="3492500" cy="1111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Oval 65"/>
          <p:cNvSpPr/>
          <p:nvPr/>
        </p:nvSpPr>
        <p:spPr>
          <a:xfrm>
            <a:off x="1660124" y="2441708"/>
            <a:ext cx="692670" cy="5091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/>
          <p:cNvSpPr/>
          <p:nvPr/>
        </p:nvSpPr>
        <p:spPr>
          <a:xfrm>
            <a:off x="1926032" y="2595534"/>
            <a:ext cx="234245" cy="2342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/>
          <p:cNvSpPr/>
          <p:nvPr/>
        </p:nvSpPr>
        <p:spPr>
          <a:xfrm>
            <a:off x="1852586" y="2535485"/>
            <a:ext cx="234245" cy="2342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4"/>
          <a:srcRect l="17382" t="-3" r="58886" b="48657"/>
          <a:stretch/>
        </p:blipFill>
        <p:spPr>
          <a:xfrm rot="5400000" flipH="1">
            <a:off x="1632916" y="1734715"/>
            <a:ext cx="551719" cy="894027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4"/>
          <a:srcRect l="60607" t="-3" r="20859" b="53283"/>
          <a:stretch/>
        </p:blipFill>
        <p:spPr>
          <a:xfrm rot="5400000" flipH="1">
            <a:off x="4432650" y="1794400"/>
            <a:ext cx="434902" cy="821032"/>
          </a:xfrm>
          <a:prstGeom prst="rect">
            <a:avLst/>
          </a:prstGeom>
        </p:spPr>
      </p:pic>
      <p:sp>
        <p:nvSpPr>
          <p:cNvPr id="74" name="Oval 73"/>
          <p:cNvSpPr/>
          <p:nvPr/>
        </p:nvSpPr>
        <p:spPr>
          <a:xfrm>
            <a:off x="4239585" y="2435760"/>
            <a:ext cx="783076" cy="5753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/>
          <p:cNvSpPr/>
          <p:nvPr/>
        </p:nvSpPr>
        <p:spPr>
          <a:xfrm>
            <a:off x="4455798" y="2478623"/>
            <a:ext cx="234245" cy="2342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4631123" y="2594727"/>
            <a:ext cx="234245" cy="2342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/>
          <p:cNvSpPr/>
          <p:nvPr/>
        </p:nvSpPr>
        <p:spPr>
          <a:xfrm>
            <a:off x="4529243" y="2632215"/>
            <a:ext cx="234245" cy="2342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1" name="Straight Connector 80"/>
          <p:cNvCxnSpPr/>
          <p:nvPr/>
        </p:nvCxnSpPr>
        <p:spPr>
          <a:xfrm>
            <a:off x="1557629" y="2443767"/>
            <a:ext cx="5293601" cy="0"/>
          </a:xfrm>
          <a:prstGeom prst="line">
            <a:avLst/>
          </a:prstGeom>
          <a:ln w="22225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82"/>
          <p:cNvPicPr>
            <a:picLocks noChangeAspect="1"/>
          </p:cNvPicPr>
          <p:nvPr/>
        </p:nvPicPr>
        <p:blipFill rotWithShape="1">
          <a:blip r:embed="rId7"/>
          <a:srcRect l="-2" t="8620" r="-5749" b="-1"/>
          <a:stretch/>
        </p:blipFill>
        <p:spPr>
          <a:xfrm rot="5400000" flipH="1">
            <a:off x="5358999" y="1783047"/>
            <a:ext cx="479630" cy="828928"/>
          </a:xfrm>
          <a:prstGeom prst="rect">
            <a:avLst/>
          </a:prstGeom>
        </p:spPr>
      </p:pic>
      <p:sp>
        <p:nvSpPr>
          <p:cNvPr id="84" name="Oval 83"/>
          <p:cNvSpPr/>
          <p:nvPr/>
        </p:nvSpPr>
        <p:spPr>
          <a:xfrm>
            <a:off x="5061012" y="2466563"/>
            <a:ext cx="460300" cy="4913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/>
          <p:cNvSpPr/>
          <p:nvPr/>
        </p:nvSpPr>
        <p:spPr>
          <a:xfrm>
            <a:off x="5521312" y="2516045"/>
            <a:ext cx="234245" cy="2342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/>
          <p:cNvSpPr/>
          <p:nvPr/>
        </p:nvSpPr>
        <p:spPr>
          <a:xfrm>
            <a:off x="5696637" y="2632149"/>
            <a:ext cx="234245" cy="2342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Oval 86"/>
          <p:cNvSpPr/>
          <p:nvPr/>
        </p:nvSpPr>
        <p:spPr>
          <a:xfrm>
            <a:off x="5594757" y="2669637"/>
            <a:ext cx="234245" cy="2342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/>
          <p:cNvSpPr/>
          <p:nvPr/>
        </p:nvSpPr>
        <p:spPr>
          <a:xfrm>
            <a:off x="5249955" y="2515026"/>
            <a:ext cx="234245" cy="2342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/>
          <p:cNvSpPr/>
          <p:nvPr/>
        </p:nvSpPr>
        <p:spPr>
          <a:xfrm>
            <a:off x="5061012" y="2515026"/>
            <a:ext cx="234245" cy="2342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Oval 89"/>
          <p:cNvSpPr/>
          <p:nvPr/>
        </p:nvSpPr>
        <p:spPr>
          <a:xfrm>
            <a:off x="5178135" y="2707322"/>
            <a:ext cx="234245" cy="2342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/>
          <p:cNvSpPr/>
          <p:nvPr/>
        </p:nvSpPr>
        <p:spPr>
          <a:xfrm>
            <a:off x="5484200" y="2466563"/>
            <a:ext cx="460300" cy="4913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8">
            <a:alphaModFix amt="25000"/>
          </a:blip>
          <a:stretch>
            <a:fillRect/>
          </a:stretch>
        </p:blipFill>
        <p:spPr>
          <a:xfrm>
            <a:off x="3444976" y="1987465"/>
            <a:ext cx="366587" cy="366587"/>
          </a:xfrm>
          <a:prstGeom prst="rect">
            <a:avLst/>
          </a:prstGeom>
          <a:effectLst/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8">
            <a:alphaModFix amt="25000"/>
          </a:blip>
          <a:stretch>
            <a:fillRect/>
          </a:stretch>
        </p:blipFill>
        <p:spPr>
          <a:xfrm>
            <a:off x="2713125" y="1987465"/>
            <a:ext cx="366587" cy="366587"/>
          </a:xfrm>
          <a:prstGeom prst="rect">
            <a:avLst/>
          </a:prstGeom>
          <a:effectLst/>
        </p:spPr>
      </p:pic>
      <p:sp>
        <p:nvSpPr>
          <p:cNvPr id="13" name="TextBox 12"/>
          <p:cNvSpPr txBox="1"/>
          <p:nvPr/>
        </p:nvSpPr>
        <p:spPr>
          <a:xfrm>
            <a:off x="2645293" y="3001372"/>
            <a:ext cx="2165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ParkMaster: 5 cars</a:t>
            </a:r>
          </a:p>
          <a:p>
            <a:r>
              <a:rPr lang="en-US" i="1" dirty="0"/>
              <a:t>Ground Truth: 4 cars</a:t>
            </a:r>
          </a:p>
        </p:txBody>
      </p:sp>
      <p:sp>
        <p:nvSpPr>
          <p:cNvPr id="73" name="Oval 72"/>
          <p:cNvSpPr/>
          <p:nvPr/>
        </p:nvSpPr>
        <p:spPr>
          <a:xfrm>
            <a:off x="2560483" y="2454912"/>
            <a:ext cx="692670" cy="5091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Multiply 14"/>
          <p:cNvSpPr/>
          <p:nvPr/>
        </p:nvSpPr>
        <p:spPr>
          <a:xfrm>
            <a:off x="2494502" y="2337548"/>
            <a:ext cx="734083" cy="734083"/>
          </a:xfrm>
          <a:prstGeom prst="mathMultiply">
            <a:avLst/>
          </a:prstGeom>
          <a:solidFill>
            <a:srgbClr val="FF0000">
              <a:alpha val="3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Multiply 76"/>
          <p:cNvSpPr/>
          <p:nvPr/>
        </p:nvSpPr>
        <p:spPr>
          <a:xfrm>
            <a:off x="4928215" y="2345826"/>
            <a:ext cx="734083" cy="734083"/>
          </a:xfrm>
          <a:prstGeom prst="mathMultiply">
            <a:avLst/>
          </a:prstGeom>
          <a:solidFill>
            <a:srgbClr val="FF0000">
              <a:alpha val="3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088795" y="2499597"/>
            <a:ext cx="85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Missed</a:t>
            </a:r>
          </a:p>
        </p:txBody>
      </p:sp>
      <p:sp>
        <p:nvSpPr>
          <p:cNvPr id="82" name="Oval 81"/>
          <p:cNvSpPr/>
          <p:nvPr/>
        </p:nvSpPr>
        <p:spPr>
          <a:xfrm>
            <a:off x="2713125" y="2634684"/>
            <a:ext cx="234245" cy="2342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Oval 93"/>
          <p:cNvSpPr/>
          <p:nvPr/>
        </p:nvSpPr>
        <p:spPr>
          <a:xfrm>
            <a:off x="2663675" y="2513419"/>
            <a:ext cx="234245" cy="2342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Slide Number Placeholder 4"/>
          <p:cNvSpPr txBox="1">
            <a:spLocks/>
          </p:cNvSpPr>
          <p:nvPr/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E2D2B3B-882E-40F3-A32F-6DD51691504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18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68" grpId="0" animBg="1"/>
      <p:bldP spid="74" grpId="0" animBg="1"/>
      <p:bldP spid="78" grpId="0" animBg="1"/>
      <p:bldP spid="79" grpId="0" animBg="1"/>
      <p:bldP spid="80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13" grpId="0"/>
      <p:bldP spid="73" grpId="0" animBg="1"/>
      <p:bldP spid="73" grpId="1" animBg="1"/>
      <p:bldP spid="15" grpId="0" animBg="1"/>
      <p:bldP spid="77" grpId="0" animBg="1"/>
      <p:bldP spid="18" grpId="0"/>
      <p:bldP spid="82" grpId="0" animBg="1"/>
      <p:bldP spid="9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3"/>
            <a:ext cx="7620000" cy="1143000"/>
          </a:xfrm>
        </p:spPr>
        <p:txBody>
          <a:bodyPr/>
          <a:lstStyle/>
          <a:p>
            <a:pPr algn="ctr"/>
            <a:r>
              <a:rPr lang="en-US" dirty="0"/>
              <a:t>ParkMaster: Overall accuracy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SEC2017: ParkMaster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-60325" y="86106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aphicFrame>
        <p:nvGraphicFramePr>
          <p:cNvPr id="13" name="Chart 12"/>
          <p:cNvGraphicFramePr/>
          <p:nvPr>
            <p:extLst>
              <p:ext uri="{D42A27DB-BD31-4B8C-83A1-F6EECF244321}">
                <p14:modId xmlns:p14="http://schemas.microsoft.com/office/powerpoint/2010/main" val="1824845132"/>
              </p:ext>
            </p:extLst>
          </p:nvPr>
        </p:nvGraphicFramePr>
        <p:xfrm>
          <a:off x="457200" y="1829036"/>
          <a:ext cx="7508990" cy="35504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54981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Sub>
          <a:bldChart bld="series" animBg="0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/>
          <a:srcRect l="17382" t="-3" r="58886" b="48657"/>
          <a:stretch/>
        </p:blipFill>
        <p:spPr>
          <a:xfrm rot="5400000" flipH="1">
            <a:off x="3785096" y="5336068"/>
            <a:ext cx="551719" cy="8940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68711"/>
            <a:ext cx="7620000" cy="1143000"/>
          </a:xfrm>
        </p:spPr>
        <p:txBody>
          <a:bodyPr/>
          <a:lstStyle/>
          <a:p>
            <a:pPr algn="ctr"/>
            <a:r>
              <a:rPr lang="en-US" dirty="0"/>
              <a:t>Users’ perspective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SEC2017: ParkMaster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601" y="974221"/>
            <a:ext cx="8112125" cy="4800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 there at least a parking spot on the road?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b="1" dirty="0"/>
              <a:t>True Positive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marL="411480" lvl="1" indent="0">
              <a:buNone/>
            </a:pPr>
            <a:endParaRPr lang="en-US" b="1" dirty="0"/>
          </a:p>
          <a:p>
            <a:pPr marL="411480" lvl="1" indent="0">
              <a:buNone/>
            </a:pPr>
            <a:endParaRPr lang="en-US" dirty="0"/>
          </a:p>
          <a:p>
            <a:pPr marL="411480" lvl="1" indent="0">
              <a:buNone/>
            </a:pPr>
            <a:endParaRPr lang="en-US" dirty="0"/>
          </a:p>
          <a:p>
            <a:pPr lvl="1"/>
            <a:r>
              <a:rPr lang="en-US" b="1" dirty="0"/>
              <a:t>True Negative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7382" t="-3" r="58886" b="48657"/>
          <a:stretch/>
        </p:blipFill>
        <p:spPr>
          <a:xfrm rot="5400000" flipH="1">
            <a:off x="6545152" y="2889970"/>
            <a:ext cx="551719" cy="8940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7382" t="-3" r="58886" b="48657"/>
          <a:stretch/>
        </p:blipFill>
        <p:spPr>
          <a:xfrm rot="5400000" flipH="1">
            <a:off x="2006189" y="2876845"/>
            <a:ext cx="551719" cy="8940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60607" t="-3" r="20859" b="53283"/>
          <a:stretch/>
        </p:blipFill>
        <p:spPr>
          <a:xfrm rot="5400000" flipH="1">
            <a:off x="4805923" y="2936530"/>
            <a:ext cx="434902" cy="821032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1930902" y="3585897"/>
            <a:ext cx="5293601" cy="0"/>
          </a:xfrm>
          <a:prstGeom prst="line">
            <a:avLst/>
          </a:prstGeom>
          <a:ln w="22225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-2" t="8620" r="-5749" b="-1"/>
          <a:stretch/>
        </p:blipFill>
        <p:spPr>
          <a:xfrm rot="5400000" flipH="1">
            <a:off x="5732272" y="2925177"/>
            <a:ext cx="479630" cy="82892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>
            <a:off x="3818249" y="3129595"/>
            <a:ext cx="366587" cy="366587"/>
          </a:xfrm>
          <a:prstGeom prst="rect">
            <a:avLst/>
          </a:prstGeom>
          <a:effectLst/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>
            <a:off x="3086398" y="3129595"/>
            <a:ext cx="366587" cy="366587"/>
          </a:xfrm>
          <a:prstGeom prst="rect">
            <a:avLst/>
          </a:prstGeom>
          <a:effectLst/>
        </p:spPr>
      </p:pic>
      <p:sp>
        <p:nvSpPr>
          <p:cNvPr id="17" name="TextBox 16"/>
          <p:cNvSpPr txBox="1"/>
          <p:nvPr/>
        </p:nvSpPr>
        <p:spPr>
          <a:xfrm>
            <a:off x="30601" y="4057413"/>
            <a:ext cx="844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ParkMaster: Yes, there is at least a spot available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17382" t="-3" r="58886" b="48657"/>
          <a:stretch/>
        </p:blipFill>
        <p:spPr>
          <a:xfrm rot="5400000" flipH="1">
            <a:off x="6545152" y="5346571"/>
            <a:ext cx="551719" cy="89402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l="17382" t="-3" r="58886" b="48657"/>
          <a:stretch/>
        </p:blipFill>
        <p:spPr>
          <a:xfrm rot="5400000" flipH="1">
            <a:off x="2006189" y="5333446"/>
            <a:ext cx="551719" cy="89402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60607" t="-3" r="20859" b="53283"/>
          <a:stretch/>
        </p:blipFill>
        <p:spPr>
          <a:xfrm rot="5400000" flipH="1">
            <a:off x="4805923" y="5393131"/>
            <a:ext cx="434902" cy="821032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1930902" y="6042498"/>
            <a:ext cx="5293601" cy="0"/>
          </a:xfrm>
          <a:prstGeom prst="line">
            <a:avLst/>
          </a:prstGeom>
          <a:ln w="22225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/>
          <a:srcRect l="-2" t="8620" r="-5749" b="-1"/>
          <a:stretch/>
        </p:blipFill>
        <p:spPr>
          <a:xfrm rot="5400000" flipH="1">
            <a:off x="5732272" y="5381778"/>
            <a:ext cx="479630" cy="82892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l="60607" t="-3" r="20859" b="53283"/>
          <a:stretch/>
        </p:blipFill>
        <p:spPr>
          <a:xfrm rot="5400000" flipH="1">
            <a:off x="2985975" y="5366143"/>
            <a:ext cx="434902" cy="82103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8851" y="6177289"/>
            <a:ext cx="844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ParkMaster: No, road is full</a:t>
            </a:r>
          </a:p>
        </p:txBody>
      </p:sp>
    </p:spTree>
    <p:extLst>
      <p:ext uri="{BB962C8B-B14F-4D97-AF65-F5344CB8AC3E}">
        <p14:creationId xmlns:p14="http://schemas.microsoft.com/office/powerpoint/2010/main" val="151916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7151"/>
            <a:ext cx="7620000" cy="1143000"/>
          </a:xfrm>
        </p:spPr>
        <p:txBody>
          <a:bodyPr/>
          <a:lstStyle/>
          <a:p>
            <a:pPr algn="ctr"/>
            <a:r>
              <a:rPr lang="en-US" dirty="0"/>
              <a:t>Parking Availability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SEC2017: ParkMaster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-95250" y="848359"/>
            <a:ext cx="8112125" cy="5993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293094061"/>
              </p:ext>
            </p:extLst>
          </p:nvPr>
        </p:nvGraphicFramePr>
        <p:xfrm>
          <a:off x="507885" y="2028473"/>
          <a:ext cx="7508990" cy="35504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5860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Chart bld="series" animBg="0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Causes of error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SEC2017: ParkMaster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4702810"/>
            <a:ext cx="7620000" cy="1892300"/>
          </a:xfrm>
          <a:prstGeom prst="rect">
            <a:avLst/>
          </a:prstGeom>
        </p:spPr>
        <p:txBody>
          <a:bodyPr/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Improvements:</a:t>
            </a:r>
          </a:p>
          <a:p>
            <a:pPr lvl="1"/>
            <a:r>
              <a:rPr lang="en-US" dirty="0"/>
              <a:t>Computing power at the edge</a:t>
            </a:r>
          </a:p>
          <a:p>
            <a:pPr lvl="1"/>
            <a:r>
              <a:rPr lang="en-US" dirty="0"/>
              <a:t>Classifier</a:t>
            </a:r>
          </a:p>
          <a:p>
            <a:pPr lvl="1"/>
            <a:r>
              <a:rPr lang="en-US" dirty="0"/>
              <a:t>Phone’s localization</a:t>
            </a:r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3789706"/>
              </p:ext>
            </p:extLst>
          </p:nvPr>
        </p:nvGraphicFramePr>
        <p:xfrm>
          <a:off x="273654" y="1766571"/>
          <a:ext cx="8077200" cy="256032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639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2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Bounding</a:t>
                      </a:r>
                      <a:r>
                        <a:rPr lang="en-US" baseline="0" dirty="0"/>
                        <a:t> Box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</a:p>
                    <a:p>
                      <a:pPr algn="ctr"/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EU-city</a:t>
                      </a:r>
                    </a:p>
                    <a:p>
                      <a:pPr algn="ctr"/>
                      <a:r>
                        <a:rPr lang="en-US" dirty="0"/>
                        <a:t>(Paris)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EU-village</a:t>
                      </a:r>
                    </a:p>
                    <a:p>
                      <a:pPr algn="ctr"/>
                      <a:r>
                        <a:rPr lang="en-US" dirty="0"/>
                        <a:t>(Sant</a:t>
                      </a:r>
                      <a:r>
                        <a:rPr lang="en-US" baseline="0" dirty="0"/>
                        <a:t> Angelo)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USA-city</a:t>
                      </a:r>
                    </a:p>
                    <a:p>
                      <a:pPr algn="ctr"/>
                      <a:r>
                        <a:rPr lang="en-US" dirty="0"/>
                        <a:t>(Los</a:t>
                      </a:r>
                      <a:r>
                        <a:rPr lang="en-US" baseline="0" dirty="0"/>
                        <a:t> Angeles)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24.5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27.8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25.1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17.1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5.6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794427" y="1767839"/>
            <a:ext cx="1270081" cy="2560320"/>
          </a:xfrm>
          <a:prstGeom prst="rect">
            <a:avLst/>
          </a:prstGeom>
          <a:noFill/>
          <a:ln w="50800">
            <a:solidFill>
              <a:srgbClr val="FF0000">
                <a:alpha val="7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64508" y="1754920"/>
            <a:ext cx="1270081" cy="2560320"/>
          </a:xfrm>
          <a:prstGeom prst="rect">
            <a:avLst/>
          </a:prstGeom>
          <a:noFill/>
          <a:ln w="50800">
            <a:solidFill>
              <a:srgbClr val="FF0000">
                <a:alpha val="7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334589" y="1756188"/>
            <a:ext cx="1270081" cy="2560320"/>
          </a:xfrm>
          <a:prstGeom prst="rect">
            <a:avLst/>
          </a:prstGeom>
          <a:noFill/>
          <a:ln w="50800">
            <a:solidFill>
              <a:srgbClr val="FF0000">
                <a:alpha val="7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593941" y="1754920"/>
            <a:ext cx="1377719" cy="2560320"/>
          </a:xfrm>
          <a:prstGeom prst="rect">
            <a:avLst/>
          </a:prstGeom>
          <a:noFill/>
          <a:ln w="50800">
            <a:solidFill>
              <a:srgbClr val="FF0000">
                <a:alpha val="7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971660" y="1767839"/>
            <a:ext cx="1379194" cy="2560320"/>
          </a:xfrm>
          <a:prstGeom prst="rect">
            <a:avLst/>
          </a:prstGeom>
          <a:noFill/>
          <a:ln w="50800">
            <a:solidFill>
              <a:srgbClr val="FF0000">
                <a:alpha val="7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97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Usage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SEC2017: ParkMaster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2031047"/>
            <a:ext cx="7620000" cy="3384233"/>
          </a:xfrm>
          <a:prstGeom prst="rect">
            <a:avLst/>
          </a:prstGeom>
        </p:spPr>
        <p:txBody>
          <a:bodyPr/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Edge – Cloud traffic:</a:t>
            </a:r>
          </a:p>
          <a:p>
            <a:pPr lvl="1"/>
            <a:r>
              <a:rPr lang="en-US" dirty="0"/>
              <a:t>GPS coordinates (Google Snap-to-Road API)</a:t>
            </a:r>
          </a:p>
          <a:p>
            <a:pPr lvl="1"/>
            <a:r>
              <a:rPr lang="en-US" dirty="0"/>
              <a:t>Parking analytics</a:t>
            </a:r>
          </a:p>
          <a:p>
            <a:pPr lvl="2"/>
            <a:r>
              <a:rPr lang="en-US" dirty="0"/>
              <a:t>67 bytes per detection</a:t>
            </a:r>
          </a:p>
          <a:p>
            <a:pPr lvl="2"/>
            <a:endParaRPr lang="en-US" dirty="0"/>
          </a:p>
          <a:p>
            <a:r>
              <a:rPr lang="en-US" dirty="0"/>
              <a:t>8 hours driving</a:t>
            </a:r>
          </a:p>
          <a:p>
            <a:pPr lvl="1"/>
            <a:r>
              <a:rPr lang="en-US" dirty="0"/>
              <a:t>6.1 Megabytes</a:t>
            </a:r>
          </a:p>
          <a:p>
            <a:pPr lvl="1"/>
            <a:r>
              <a:rPr lang="en-US" dirty="0"/>
              <a:t>Cloud-based solution: </a:t>
            </a:r>
            <a:r>
              <a:rPr lang="en-US" u="sng" dirty="0"/>
              <a:t>4.8 Gigabytes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46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Close-to-zero cost system for parking availability</a:t>
            </a:r>
          </a:p>
          <a:p>
            <a:pPr lvl="1"/>
            <a:r>
              <a:rPr lang="en-US" dirty="0"/>
              <a:t>90% Accuracy in 2 different metropolis and 1 small village</a:t>
            </a:r>
          </a:p>
          <a:p>
            <a:pPr marL="411480" lvl="1" indent="0">
              <a:buNone/>
            </a:pPr>
            <a:endParaRPr lang="en-US" dirty="0"/>
          </a:p>
          <a:p>
            <a:r>
              <a:rPr lang="en-US" dirty="0"/>
              <a:t>Position-based tracking system that cope with computing limitations of the edge</a:t>
            </a:r>
          </a:p>
          <a:p>
            <a:endParaRPr lang="en-US" dirty="0"/>
          </a:p>
          <a:p>
            <a:r>
              <a:rPr lang="en-US" dirty="0"/>
              <a:t>Vision-based urban environment monitoring at the edge possible with current technology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SEC2017: ParkMaster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733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Image Processing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Has made significant Accuracy advancements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Has provided an array of research topics</a:t>
            </a:r>
          </a:p>
          <a:p>
            <a:endParaRPr lang="en-US" dirty="0"/>
          </a:p>
          <a:p>
            <a:r>
              <a:rPr lang="en-US" dirty="0"/>
              <a:t>Advanced Mobile devices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High Quality camera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Are capable of running image-based Machine Learning algorithms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Cloud services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Are available for implementing latency-critical applications out to the edge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SEC2017: ParkMaster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55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SEC2017: ParkMaster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7" descr="question-mar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2" y="2038304"/>
            <a:ext cx="3192124" cy="4006896"/>
          </a:xfrm>
          <a:prstGeom prst="rect">
            <a:avLst/>
          </a:prstGeom>
        </p:spPr>
      </p:pic>
      <p:sp>
        <p:nvSpPr>
          <p:cNvPr id="9" name="Content Placeholder 10"/>
          <p:cNvSpPr txBox="1">
            <a:spLocks/>
          </p:cNvSpPr>
          <p:nvPr/>
        </p:nvSpPr>
        <p:spPr bwMode="auto">
          <a:xfrm>
            <a:off x="2915816" y="2118866"/>
            <a:ext cx="5509568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algn="ctr" eaLnBrk="0" hangingPunct="0">
              <a:spcBef>
                <a:spcPct val="20000"/>
              </a:spcBef>
              <a:buClr>
                <a:schemeClr val="bg2"/>
              </a:buClr>
              <a:buSzPct val="75000"/>
            </a:pPr>
            <a:endParaRPr lang="en-US" sz="3200" dirty="0">
              <a:solidFill>
                <a:srgbClr val="6287D6"/>
              </a:solidFill>
              <a:latin typeface="Arial" charset="0"/>
              <a:ea typeface="SimSun" pitchFamily="2" charset="-128"/>
              <a:cs typeface="SimSun" pitchFamily="2" charset="-128"/>
              <a:sym typeface="Wingdings" charset="2"/>
            </a:endParaRPr>
          </a:p>
          <a:p>
            <a:pPr marL="342900" indent="-342900" algn="ctr" eaLnBrk="0" hangingPunct="0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sz="3200" dirty="0">
                <a:solidFill>
                  <a:srgbClr val="6287D6"/>
                </a:solidFill>
                <a:latin typeface="Arial" charset="0"/>
                <a:ea typeface="SimSun" pitchFamily="2" charset="-128"/>
                <a:cs typeface="SimSun" pitchFamily="2" charset="-128"/>
                <a:sym typeface="Wingdings" charset="2"/>
              </a:rPr>
              <a:t>Thank you for your attention.</a:t>
            </a:r>
          </a:p>
          <a:p>
            <a:pPr marL="342900" indent="-342900" algn="ctr" eaLnBrk="0" hangingPunct="0">
              <a:spcBef>
                <a:spcPct val="20000"/>
              </a:spcBef>
              <a:buClr>
                <a:schemeClr val="bg2"/>
              </a:buClr>
              <a:buSzPct val="75000"/>
            </a:pPr>
            <a:endParaRPr lang="en-US" sz="3200" dirty="0">
              <a:solidFill>
                <a:srgbClr val="6287D6"/>
              </a:solidFill>
              <a:latin typeface="Arial" charset="0"/>
              <a:ea typeface="SimSun" pitchFamily="2" charset="-128"/>
              <a:cs typeface="SimSun" pitchFamily="2" charset="-128"/>
              <a:sym typeface="Wingdings" charset="2"/>
            </a:endParaRPr>
          </a:p>
          <a:p>
            <a:pPr marL="342900" indent="-342900" algn="ctr" eaLnBrk="0" hangingPunct="0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en-US" sz="3200" i="1" dirty="0">
                <a:solidFill>
                  <a:srgbClr val="6287D6"/>
                </a:solidFill>
                <a:latin typeface="Arial" charset="0"/>
                <a:ea typeface="SimSun" pitchFamily="2" charset="-128"/>
                <a:cs typeface="SimSun" pitchFamily="2" charset="-128"/>
                <a:sym typeface="Wingdings" charset="2"/>
              </a:rPr>
              <a:t>Questions?</a:t>
            </a:r>
          </a:p>
          <a:p>
            <a:pPr marL="342900" indent="-342900" algn="ctr" eaLnBrk="0" hangingPunct="0">
              <a:spcBef>
                <a:spcPct val="20000"/>
              </a:spcBef>
              <a:buClr>
                <a:schemeClr val="bg2"/>
              </a:buClr>
              <a:buSzPct val="75000"/>
            </a:pPr>
            <a:endParaRPr lang="en-US" sz="3200" dirty="0">
              <a:solidFill>
                <a:srgbClr val="6287D6"/>
              </a:solidFill>
              <a:latin typeface="Arial" charset="0"/>
              <a:ea typeface="SimSun" pitchFamily="2" charset="-128"/>
              <a:cs typeface="SimSun" pitchFamily="2" charset="-128"/>
              <a:sym typeface="Wingdings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51320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1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148400">
            <a:off x="3180862" y="2531594"/>
            <a:ext cx="393685" cy="257206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148400">
            <a:off x="7439525" y="2554488"/>
            <a:ext cx="393685" cy="257206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027" y="4181838"/>
            <a:ext cx="100390" cy="98977"/>
          </a:xfrm>
          <a:prstGeom prst="rect">
            <a:avLst/>
          </a:prstGeom>
        </p:spPr>
      </p:pic>
      <p:pic>
        <p:nvPicPr>
          <p:cNvPr id="137" name="Picture 1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9136" y="3851364"/>
            <a:ext cx="737589" cy="544438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439" y="3962453"/>
            <a:ext cx="100390" cy="98977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254" y="4017909"/>
            <a:ext cx="100390" cy="98977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027" y="4166374"/>
            <a:ext cx="100390" cy="98977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624" y="4067397"/>
            <a:ext cx="100390" cy="98977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222" y="4215862"/>
            <a:ext cx="100390" cy="98977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148400">
            <a:off x="4876553" y="4996443"/>
            <a:ext cx="711738" cy="46500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49" y="4134554"/>
            <a:ext cx="1075267" cy="807712"/>
          </a:xfrm>
          <a:prstGeom prst="rect">
            <a:avLst/>
          </a:prstGeom>
        </p:spPr>
      </p:pic>
      <p:sp>
        <p:nvSpPr>
          <p:cNvPr id="16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SEC2017: ParkMaster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4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23118" y="6722705"/>
            <a:ext cx="6479283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0" y="5908796"/>
            <a:ext cx="4423399" cy="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117616" y="5228427"/>
            <a:ext cx="3305783" cy="3803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096000" y="3725333"/>
            <a:ext cx="135464" cy="1506897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326403" y="3725333"/>
            <a:ext cx="0" cy="1503095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4425471" y="3725333"/>
            <a:ext cx="44929" cy="1506897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6222999" y="5232401"/>
            <a:ext cx="1998133" cy="1490475"/>
            <a:chOff x="5780481" y="5215468"/>
            <a:chExt cx="4372584" cy="1490475"/>
          </a:xfrm>
        </p:grpSpPr>
        <p:cxnSp>
          <p:nvCxnSpPr>
            <p:cNvPr id="33" name="Straight Connector 32"/>
            <p:cNvCxnSpPr/>
            <p:nvPr/>
          </p:nvCxnSpPr>
          <p:spPr>
            <a:xfrm flipH="1">
              <a:off x="5780481" y="6705943"/>
              <a:ext cx="4372584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789834" y="5892034"/>
              <a:ext cx="4363231" cy="0"/>
            </a:xfrm>
            <a:prstGeom prst="line">
              <a:avLst/>
            </a:prstGeom>
            <a:ln w="28575">
              <a:solidFill>
                <a:schemeClr val="tx1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5780481" y="5215468"/>
              <a:ext cx="4372584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3554466" y="4448855"/>
            <a:ext cx="313099" cy="779572"/>
            <a:chOff x="3592328" y="548796"/>
            <a:chExt cx="1524002" cy="3794539"/>
          </a:xfrm>
        </p:grpSpPr>
        <p:sp>
          <p:nvSpPr>
            <p:cNvPr id="51" name="Can 50"/>
            <p:cNvSpPr/>
            <p:nvPr/>
          </p:nvSpPr>
          <p:spPr>
            <a:xfrm>
              <a:off x="4217293" y="1944309"/>
              <a:ext cx="235165" cy="2399026"/>
            </a:xfrm>
            <a:prstGeom prst="ca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92328" y="548796"/>
              <a:ext cx="1524002" cy="1502543"/>
            </a:xfrm>
            <a:prstGeom prst="rect">
              <a:avLst/>
            </a:prstGeom>
          </p:spPr>
        </p:pic>
      </p:grpSp>
      <p:cxnSp>
        <p:nvCxnSpPr>
          <p:cNvPr id="67" name="Straight Connector 66"/>
          <p:cNvCxnSpPr/>
          <p:nvPr/>
        </p:nvCxnSpPr>
        <p:spPr>
          <a:xfrm>
            <a:off x="982133" y="3725333"/>
            <a:ext cx="135483" cy="1507068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208320" y="3725333"/>
            <a:ext cx="0" cy="1503266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11808421" y="2137283"/>
            <a:ext cx="129596" cy="286156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966300" flipH="1">
            <a:off x="5027630" y="5202157"/>
            <a:ext cx="1032690" cy="893604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966300" flipH="1">
            <a:off x="3615187" y="4819423"/>
            <a:ext cx="798643" cy="691079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966300" flipH="1">
            <a:off x="2855803" y="4809807"/>
            <a:ext cx="798643" cy="691079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966300" flipH="1">
            <a:off x="1292718" y="4752095"/>
            <a:ext cx="798643" cy="691079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8632" y="8489"/>
            <a:ext cx="3583954" cy="1718245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3659" y="733822"/>
            <a:ext cx="1426115" cy="1210209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5740483" y="579165"/>
            <a:ext cx="1262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/>
                <a:cs typeface="Arial"/>
              </a:rPr>
              <a:t>CLOUD</a:t>
            </a: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1964" y="456827"/>
            <a:ext cx="512011" cy="659469"/>
          </a:xfrm>
          <a:prstGeom prst="rect">
            <a:avLst/>
          </a:prstGeom>
        </p:spPr>
      </p:pic>
      <p:cxnSp>
        <p:nvCxnSpPr>
          <p:cNvPr id="98" name="Straight Connector 97"/>
          <p:cNvCxnSpPr/>
          <p:nvPr/>
        </p:nvCxnSpPr>
        <p:spPr>
          <a:xfrm flipH="1">
            <a:off x="982134" y="3725333"/>
            <a:ext cx="3488266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>
            <a:off x="6096001" y="3725505"/>
            <a:ext cx="2346585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208320" y="3216396"/>
            <a:ext cx="7981454" cy="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23118" y="2844971"/>
            <a:ext cx="8419469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/>
          <p:cNvGrpSpPr/>
          <p:nvPr/>
        </p:nvGrpSpPr>
        <p:grpSpPr>
          <a:xfrm>
            <a:off x="2209120" y="2232369"/>
            <a:ext cx="247759" cy="616885"/>
            <a:chOff x="3592328" y="548796"/>
            <a:chExt cx="1524002" cy="3794539"/>
          </a:xfrm>
        </p:grpSpPr>
        <p:sp>
          <p:nvSpPr>
            <p:cNvPr id="110" name="Can 109"/>
            <p:cNvSpPr/>
            <p:nvPr/>
          </p:nvSpPr>
          <p:spPr>
            <a:xfrm>
              <a:off x="4217293" y="1944309"/>
              <a:ext cx="235165" cy="2399026"/>
            </a:xfrm>
            <a:prstGeom prst="ca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92328" y="548796"/>
              <a:ext cx="1524002" cy="1502543"/>
            </a:xfrm>
            <a:prstGeom prst="rect">
              <a:avLst/>
            </a:prstGeom>
          </p:spPr>
        </p:pic>
      </p:grpSp>
      <p:pic>
        <p:nvPicPr>
          <p:cNvPr id="112" name="Picture 1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966300" flipH="1">
            <a:off x="2351480" y="2450350"/>
            <a:ext cx="661385" cy="572307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966300" flipH="1">
            <a:off x="1592096" y="2440734"/>
            <a:ext cx="661385" cy="572307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966300" flipH="1">
            <a:off x="46848" y="2462133"/>
            <a:ext cx="661385" cy="572307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966300" flipH="1">
            <a:off x="3251816" y="2721466"/>
            <a:ext cx="726630" cy="628765"/>
          </a:xfrm>
          <a:prstGeom prst="rect">
            <a:avLst/>
          </a:prstGeom>
        </p:spPr>
      </p:pic>
      <p:sp>
        <p:nvSpPr>
          <p:cNvPr id="119" name="Title 1"/>
          <p:cNvSpPr txBox="1">
            <a:spLocks/>
          </p:cNvSpPr>
          <p:nvPr/>
        </p:nvSpPr>
        <p:spPr>
          <a:xfrm>
            <a:off x="219916" y="18784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ParkMaster</a:t>
            </a:r>
          </a:p>
        </p:txBody>
      </p:sp>
      <p:sp>
        <p:nvSpPr>
          <p:cNvPr id="120" name="Wave 119"/>
          <p:cNvSpPr/>
          <p:nvPr/>
        </p:nvSpPr>
        <p:spPr>
          <a:xfrm>
            <a:off x="3264064" y="1554755"/>
            <a:ext cx="914223" cy="551836"/>
          </a:xfrm>
          <a:prstGeom prst="wav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3 PARKINGS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AVAILABLE</a:t>
            </a:r>
          </a:p>
        </p:txBody>
      </p:sp>
      <p:cxnSp>
        <p:nvCxnSpPr>
          <p:cNvPr id="121" name="Curved Connector 120"/>
          <p:cNvCxnSpPr>
            <a:stCxn id="118" idx="0"/>
          </p:cNvCxnSpPr>
          <p:nvPr/>
        </p:nvCxnSpPr>
        <p:spPr>
          <a:xfrm rot="5400000" flipH="1" flipV="1">
            <a:off x="3489487" y="1184316"/>
            <a:ext cx="1610496" cy="1474457"/>
          </a:xfrm>
          <a:prstGeom prst="curvedConnector3">
            <a:avLst>
              <a:gd name="adj1" fmla="val 50000"/>
            </a:avLst>
          </a:prstGeom>
          <a:ln w="57150">
            <a:solidFill>
              <a:srgbClr val="008000">
                <a:alpha val="40000"/>
              </a:srgbClr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Wave 122"/>
          <p:cNvSpPr/>
          <p:nvPr/>
        </p:nvSpPr>
        <p:spPr>
          <a:xfrm>
            <a:off x="5364657" y="4218410"/>
            <a:ext cx="914223" cy="551836"/>
          </a:xfrm>
          <a:prstGeom prst="wav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 PARKINGS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AVAILABLE</a:t>
            </a:r>
          </a:p>
        </p:txBody>
      </p:sp>
      <p:cxnSp>
        <p:nvCxnSpPr>
          <p:cNvPr id="124" name="Curved Connector 123"/>
          <p:cNvCxnSpPr>
            <a:stCxn id="73" idx="0"/>
          </p:cNvCxnSpPr>
          <p:nvPr/>
        </p:nvCxnSpPr>
        <p:spPr>
          <a:xfrm rot="5400000" flipH="1" flipV="1">
            <a:off x="4099165" y="3077429"/>
            <a:ext cx="3495212" cy="769385"/>
          </a:xfrm>
          <a:prstGeom prst="curvedConnector3">
            <a:avLst>
              <a:gd name="adj1" fmla="val 50000"/>
            </a:avLst>
          </a:prstGeom>
          <a:ln w="57150">
            <a:solidFill>
              <a:srgbClr val="008000">
                <a:alpha val="40000"/>
              </a:srgbClr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/>
          <p:cNvGrpSpPr/>
          <p:nvPr/>
        </p:nvGrpSpPr>
        <p:grpSpPr>
          <a:xfrm>
            <a:off x="1469659" y="1429041"/>
            <a:ext cx="739461" cy="570948"/>
            <a:chOff x="6489700" y="3924852"/>
            <a:chExt cx="739461" cy="570948"/>
          </a:xfrm>
        </p:grpSpPr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31623" y="4093959"/>
              <a:ext cx="313099" cy="308691"/>
            </a:xfrm>
            <a:prstGeom prst="rect">
              <a:avLst/>
            </a:prstGeom>
          </p:spPr>
        </p:pic>
        <p:sp>
          <p:nvSpPr>
            <p:cNvPr id="131" name="TextBox 130"/>
            <p:cNvSpPr txBox="1"/>
            <p:nvPr/>
          </p:nvSpPr>
          <p:spPr>
            <a:xfrm>
              <a:off x="6846374" y="3924852"/>
              <a:ext cx="36293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132" name="Cloud Callout 131"/>
            <p:cNvSpPr/>
            <p:nvPr/>
          </p:nvSpPr>
          <p:spPr>
            <a:xfrm>
              <a:off x="6489700" y="4020548"/>
              <a:ext cx="739461" cy="475252"/>
            </a:xfrm>
            <a:prstGeom prst="cloudCallou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33" name="Curved Connector 132"/>
          <p:cNvCxnSpPr>
            <a:stCxn id="75" idx="0"/>
          </p:cNvCxnSpPr>
          <p:nvPr/>
        </p:nvCxnSpPr>
        <p:spPr>
          <a:xfrm rot="5400000" flipH="1" flipV="1">
            <a:off x="1220370" y="400443"/>
            <a:ext cx="3093724" cy="4374498"/>
          </a:xfrm>
          <a:prstGeom prst="curvedConnector2">
            <a:avLst/>
          </a:prstGeom>
          <a:ln w="57150">
            <a:solidFill>
              <a:srgbClr val="0000FF">
                <a:alpha val="40000"/>
              </a:srgbClr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Curved Connector 133"/>
          <p:cNvCxnSpPr/>
          <p:nvPr/>
        </p:nvCxnSpPr>
        <p:spPr>
          <a:xfrm rot="10800000" flipV="1">
            <a:off x="982133" y="1598147"/>
            <a:ext cx="4758350" cy="2850708"/>
          </a:xfrm>
          <a:prstGeom prst="curvedConnector3">
            <a:avLst>
              <a:gd name="adj1" fmla="val 27580"/>
            </a:avLst>
          </a:prstGeom>
          <a:ln w="57150">
            <a:solidFill>
              <a:srgbClr val="FF0000">
                <a:alpha val="40000"/>
              </a:srgbClr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8" name="Group 147"/>
          <p:cNvGrpSpPr/>
          <p:nvPr/>
        </p:nvGrpSpPr>
        <p:grpSpPr>
          <a:xfrm>
            <a:off x="6775811" y="2267742"/>
            <a:ext cx="247759" cy="616885"/>
            <a:chOff x="3592328" y="548796"/>
            <a:chExt cx="1524002" cy="3794539"/>
          </a:xfrm>
        </p:grpSpPr>
        <p:sp>
          <p:nvSpPr>
            <p:cNvPr id="149" name="Can 148"/>
            <p:cNvSpPr/>
            <p:nvPr/>
          </p:nvSpPr>
          <p:spPr>
            <a:xfrm>
              <a:off x="4217293" y="1944309"/>
              <a:ext cx="235165" cy="2399026"/>
            </a:xfrm>
            <a:prstGeom prst="ca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0" name="Picture 14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92328" y="548796"/>
              <a:ext cx="1524002" cy="1502543"/>
            </a:xfrm>
            <a:prstGeom prst="rect">
              <a:avLst/>
            </a:prstGeom>
          </p:spPr>
        </p:pic>
      </p:grpSp>
      <p:pic>
        <p:nvPicPr>
          <p:cNvPr id="151" name="Picture 1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966300" flipH="1">
            <a:off x="7476601" y="2686000"/>
            <a:ext cx="726630" cy="628765"/>
          </a:xfrm>
          <a:prstGeom prst="rect">
            <a:avLst/>
          </a:prstGeom>
        </p:spPr>
      </p:pic>
      <p:sp>
        <p:nvSpPr>
          <p:cNvPr id="152" name="Wave 151"/>
          <p:cNvSpPr/>
          <p:nvPr/>
        </p:nvSpPr>
        <p:spPr>
          <a:xfrm>
            <a:off x="7464831" y="1901001"/>
            <a:ext cx="914223" cy="551836"/>
          </a:xfrm>
          <a:prstGeom prst="wav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3 PARKINGS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AVAILABLE</a:t>
            </a:r>
          </a:p>
        </p:txBody>
      </p:sp>
      <p:cxnSp>
        <p:nvCxnSpPr>
          <p:cNvPr id="153" name="Curved Connector 152"/>
          <p:cNvCxnSpPr>
            <a:stCxn id="151" idx="0"/>
            <a:endCxn id="86" idx="2"/>
          </p:cNvCxnSpPr>
          <p:nvPr/>
        </p:nvCxnSpPr>
        <p:spPr>
          <a:xfrm rot="16200000" flipV="1">
            <a:off x="6734155" y="1643188"/>
            <a:ext cx="964592" cy="1131683"/>
          </a:xfrm>
          <a:prstGeom prst="curvedConnector3">
            <a:avLst>
              <a:gd name="adj1" fmla="val 50000"/>
            </a:avLst>
          </a:prstGeom>
          <a:ln w="57150">
            <a:solidFill>
              <a:srgbClr val="008000">
                <a:alpha val="40000"/>
              </a:srgbClr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7" name="Picture 15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4749563" y="5086092"/>
            <a:ext cx="429338" cy="512614"/>
          </a:xfrm>
          <a:prstGeom prst="rect">
            <a:avLst/>
          </a:prstGeom>
        </p:spPr>
      </p:pic>
      <p:pic>
        <p:nvPicPr>
          <p:cNvPr id="158" name="Picture 15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3670208" y="2479470"/>
            <a:ext cx="329908" cy="393898"/>
          </a:xfrm>
          <a:prstGeom prst="rect">
            <a:avLst/>
          </a:prstGeom>
        </p:spPr>
      </p:pic>
      <p:pic>
        <p:nvPicPr>
          <p:cNvPr id="159" name="Picture 15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7782293" y="2444152"/>
            <a:ext cx="329908" cy="393898"/>
          </a:xfrm>
          <a:prstGeom prst="rect">
            <a:avLst/>
          </a:prstGeom>
        </p:spPr>
      </p:pic>
      <p:pic>
        <p:nvPicPr>
          <p:cNvPr id="162" name="Picture 1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153" y="3863476"/>
            <a:ext cx="100390" cy="98977"/>
          </a:xfrm>
          <a:prstGeom prst="rect">
            <a:avLst/>
          </a:prstGeom>
        </p:spPr>
      </p:pic>
      <p:pic>
        <p:nvPicPr>
          <p:cNvPr id="163" name="Picture 1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348" y="3912964"/>
            <a:ext cx="100390" cy="98977"/>
          </a:xfrm>
          <a:prstGeom prst="rect">
            <a:avLst/>
          </a:prstGeom>
        </p:spPr>
      </p:pic>
      <p:pic>
        <p:nvPicPr>
          <p:cNvPr id="164" name="Picture 1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7543" y="3968420"/>
            <a:ext cx="100390" cy="9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57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ParkMaster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75" y="1727200"/>
            <a:ext cx="7620000" cy="480060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Camera of driver’s smartphone as sensor for on-the-road parking availability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Contributions:</a:t>
            </a:r>
          </a:p>
          <a:p>
            <a:pPr lvl="1"/>
            <a:r>
              <a:rPr lang="en-US" dirty="0"/>
              <a:t>Close to zero-cost system for parking availability monitoring</a:t>
            </a:r>
          </a:p>
          <a:p>
            <a:pPr lvl="1"/>
            <a:r>
              <a:rPr lang="en-US" dirty="0"/>
              <a:t>Lightweight tracking algorithm</a:t>
            </a:r>
          </a:p>
          <a:p>
            <a:pPr lvl="1"/>
            <a:r>
              <a:rPr lang="en-US" dirty="0"/>
              <a:t>In-frame car localization algorithm</a:t>
            </a:r>
          </a:p>
          <a:p>
            <a:pPr marL="41148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SEC2017: ParkMaster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3"/>
          <a:srcRect l="5693" r="5693"/>
          <a:stretch>
            <a:fillRect/>
          </a:stretch>
        </p:blipFill>
        <p:spPr>
          <a:xfrm>
            <a:off x="4723461" y="175790"/>
            <a:ext cx="3104444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99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ParkMaster: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11480" lvl="1" indent="0">
              <a:buNone/>
            </a:pPr>
            <a:endParaRPr lang="en-US" dirty="0"/>
          </a:p>
          <a:p>
            <a:r>
              <a:rPr lang="en-US" dirty="0"/>
              <a:t>Parked Car Detection and Counting</a:t>
            </a:r>
          </a:p>
          <a:p>
            <a:endParaRPr lang="en-US" dirty="0"/>
          </a:p>
          <a:p>
            <a:r>
              <a:rPr lang="en-US" dirty="0"/>
              <a:t>Difference between number of parked cars and total number of parking spots </a:t>
            </a:r>
          </a:p>
          <a:p>
            <a:pPr lvl="1"/>
            <a:r>
              <a:rPr lang="en-US" dirty="0"/>
              <a:t>Lower GPS requirements  for accuracy</a:t>
            </a:r>
          </a:p>
          <a:p>
            <a:pPr lvl="1"/>
            <a:r>
              <a:rPr lang="en-US" dirty="0"/>
              <a:t>Total number of parking spots per road easier to get</a:t>
            </a:r>
          </a:p>
          <a:p>
            <a:pPr lvl="1"/>
            <a:endParaRPr lang="en-US" dirty="0"/>
          </a:p>
          <a:p>
            <a:r>
              <a:rPr lang="en-US" dirty="0"/>
              <a:t>In-cloud DB stores estimated parking availability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SEC2017: ParkMaster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087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94624"/>
            <a:ext cx="7620000" cy="4845878"/>
          </a:xfrm>
        </p:spPr>
        <p:txBody>
          <a:bodyPr/>
          <a:lstStyle/>
          <a:p>
            <a:r>
              <a:rPr lang="en-US" dirty="0"/>
              <a:t>Resource limitation</a:t>
            </a:r>
          </a:p>
          <a:p>
            <a:pPr marL="411480" lvl="1" indent="0">
              <a:buNone/>
            </a:pPr>
            <a:endParaRPr lang="en-US" dirty="0"/>
          </a:p>
          <a:p>
            <a:r>
              <a:rPr lang="en-US" dirty="0"/>
              <a:t>Concept to be applied in Real cities</a:t>
            </a:r>
          </a:p>
          <a:p>
            <a:endParaRPr lang="en-US" dirty="0"/>
          </a:p>
          <a:p>
            <a:r>
              <a:rPr lang="en-US" dirty="0"/>
              <a:t>Parking spot should be a legal one</a:t>
            </a:r>
          </a:p>
          <a:p>
            <a:endParaRPr lang="en-US" dirty="0"/>
          </a:p>
          <a:p>
            <a:r>
              <a:rPr lang="en-US" dirty="0"/>
              <a:t>Detailed maps with exact parking space coordinates.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SEC2017: ParkMaster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72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/>
        </p:nvGrpSpPr>
        <p:grpSpPr>
          <a:xfrm>
            <a:off x="-3485754" y="2597491"/>
            <a:ext cx="1387095" cy="710711"/>
            <a:chOff x="-1477084" y="3090695"/>
            <a:chExt cx="1537958" cy="788008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7148400">
              <a:off x="-510664" y="3307166"/>
              <a:ext cx="691377" cy="451698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/>
            <a:srcRect l="17382" t="-3" r="58886" b="48657"/>
            <a:stretch/>
          </p:blipFill>
          <p:spPr>
            <a:xfrm rot="5400000">
              <a:off x="-1264015" y="2877626"/>
              <a:ext cx="686834" cy="1112972"/>
            </a:xfrm>
            <a:prstGeom prst="rect">
              <a:avLst/>
            </a:prstGeom>
          </p:spPr>
        </p:pic>
      </p:grpSp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4"/>
          <a:srcRect l="17382" t="-3" r="58886" b="48657"/>
          <a:stretch/>
        </p:blipFill>
        <p:spPr>
          <a:xfrm rot="5400000">
            <a:off x="4055889" y="3147772"/>
            <a:ext cx="686834" cy="11129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2242" y="0"/>
            <a:ext cx="7620000" cy="1143000"/>
          </a:xfrm>
        </p:spPr>
        <p:txBody>
          <a:bodyPr/>
          <a:lstStyle/>
          <a:p>
            <a:r>
              <a:rPr lang="en-US" dirty="0"/>
              <a:t>ParkMaster: Overview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SEC2017: ParkMaster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30482" y="5648960"/>
            <a:ext cx="548640" cy="396240"/>
          </a:xfrm>
        </p:spPr>
        <p:txBody>
          <a:bodyPr/>
          <a:lstStyle/>
          <a:p>
            <a:fld id="{6E2D2B3B-882E-40F3-A32F-6DD516915044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3226396" y="-1678996"/>
            <a:ext cx="1892482" cy="1051379"/>
            <a:chOff x="3069873" y="3401394"/>
            <a:chExt cx="2513392" cy="1396329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69873" y="3401394"/>
              <a:ext cx="2513392" cy="1396329"/>
            </a:xfrm>
            <a:prstGeom prst="rect">
              <a:avLst/>
            </a:prstGeom>
          </p:spPr>
        </p:pic>
        <p:sp>
          <p:nvSpPr>
            <p:cNvPr id="14" name="Rounded Rectangle 13"/>
            <p:cNvSpPr/>
            <p:nvPr/>
          </p:nvSpPr>
          <p:spPr>
            <a:xfrm>
              <a:off x="3069873" y="3406554"/>
              <a:ext cx="473550" cy="1524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/>
          <a:srcRect l="-2" t="8620" r="-5749" b="-1"/>
          <a:stretch/>
        </p:blipFill>
        <p:spPr>
          <a:xfrm rot="5400000">
            <a:off x="2025001" y="3160356"/>
            <a:ext cx="597090" cy="1031928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15568036" y="3749593"/>
            <a:ext cx="0" cy="404075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08614" y="3964180"/>
            <a:ext cx="0" cy="2149565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22351" y="1496128"/>
            <a:ext cx="0" cy="404075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101378" y="1915680"/>
            <a:ext cx="1212889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122353" y="1915680"/>
            <a:ext cx="5293621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308617" y="3964181"/>
            <a:ext cx="8137425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5006591" y="2988419"/>
            <a:ext cx="409383" cy="1019304"/>
            <a:chOff x="3592328" y="548796"/>
            <a:chExt cx="1524002" cy="3794539"/>
          </a:xfrm>
        </p:grpSpPr>
        <p:sp>
          <p:nvSpPr>
            <p:cNvPr id="35" name="Can 34"/>
            <p:cNvSpPr/>
            <p:nvPr/>
          </p:nvSpPr>
          <p:spPr>
            <a:xfrm>
              <a:off x="4217293" y="1944309"/>
              <a:ext cx="235165" cy="2399026"/>
            </a:xfrm>
            <a:prstGeom prst="ca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92328" y="548796"/>
              <a:ext cx="1524002" cy="1502543"/>
            </a:xfrm>
            <a:prstGeom prst="rect">
              <a:avLst/>
            </a:prstGeom>
          </p:spPr>
        </p:pic>
      </p:grpSp>
      <p:cxnSp>
        <p:nvCxnSpPr>
          <p:cNvPr id="37" name="Straight Connector 36"/>
          <p:cNvCxnSpPr/>
          <p:nvPr/>
        </p:nvCxnSpPr>
        <p:spPr>
          <a:xfrm flipH="1">
            <a:off x="684613" y="3352399"/>
            <a:ext cx="7519587" cy="0"/>
          </a:xfrm>
          <a:prstGeom prst="line">
            <a:avLst/>
          </a:prstGeom>
          <a:ln w="15875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671244" y="3352399"/>
            <a:ext cx="0" cy="605190"/>
          </a:xfrm>
          <a:prstGeom prst="line">
            <a:avLst/>
          </a:prstGeom>
          <a:ln w="15875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14241" y="2665217"/>
            <a:ext cx="7900026" cy="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4"/>
          <a:srcRect l="60607" t="-3" r="20859" b="53283"/>
          <a:stretch/>
        </p:blipFill>
        <p:spPr>
          <a:xfrm rot="5400000">
            <a:off x="999987" y="3126034"/>
            <a:ext cx="541409" cy="1022100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>
            <a:off x="5415972" y="1021793"/>
            <a:ext cx="0" cy="906587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247528" y="696506"/>
            <a:ext cx="0" cy="1014319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7101377" y="964643"/>
            <a:ext cx="0" cy="964514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4"/>
          <a:srcRect l="60607" t="-3" r="20859" b="53283"/>
          <a:stretch/>
        </p:blipFill>
        <p:spPr>
          <a:xfrm rot="3028376">
            <a:off x="-2741033" y="-2160233"/>
            <a:ext cx="367045" cy="692926"/>
          </a:xfrm>
          <a:prstGeom prst="rect">
            <a:avLst/>
          </a:prstGeom>
        </p:spPr>
      </p:pic>
      <p:grpSp>
        <p:nvGrpSpPr>
          <p:cNvPr id="73" name="Group 72"/>
          <p:cNvGrpSpPr/>
          <p:nvPr/>
        </p:nvGrpSpPr>
        <p:grpSpPr>
          <a:xfrm>
            <a:off x="-7287864" y="-2023418"/>
            <a:ext cx="2911071" cy="926115"/>
            <a:chOff x="900785" y="2990150"/>
            <a:chExt cx="1883184" cy="683465"/>
          </a:xfrm>
        </p:grpSpPr>
        <p:sp>
          <p:nvSpPr>
            <p:cNvPr id="74" name="Explosion 2 73"/>
            <p:cNvSpPr/>
            <p:nvPr/>
          </p:nvSpPr>
          <p:spPr>
            <a:xfrm>
              <a:off x="900785" y="2990150"/>
              <a:ext cx="1883184" cy="683465"/>
            </a:xfrm>
            <a:prstGeom prst="irregularSeal2">
              <a:avLst/>
            </a:prstGeom>
            <a:solidFill>
              <a:srgbClr val="FFFF00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98334" y="3144869"/>
              <a:ext cx="165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76" name="Picture 7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7152" y="4182361"/>
            <a:ext cx="1919939" cy="1339066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8415" y="4182361"/>
            <a:ext cx="1861357" cy="1339066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655" y="5521427"/>
            <a:ext cx="1782497" cy="130614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55" y="4204627"/>
            <a:ext cx="1782497" cy="131680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70147" y="5521427"/>
            <a:ext cx="1886944" cy="1323141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10905" y="5535593"/>
            <a:ext cx="1928125" cy="1325634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15691" y="-2592778"/>
            <a:ext cx="2544821" cy="1866760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3403600" y="30141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146508" y="4258599"/>
            <a:ext cx="1582373" cy="115668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2174993" y="4463206"/>
            <a:ext cx="1076207" cy="78668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099928" y="4258599"/>
            <a:ext cx="1559972" cy="114030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122388" y="5602524"/>
            <a:ext cx="1469345" cy="10740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135120" y="5648960"/>
            <a:ext cx="1405820" cy="102762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125762" y="5674922"/>
            <a:ext cx="1370303" cy="100166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6527576" y="6126064"/>
            <a:ext cx="274512" cy="1736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/>
          <p:cNvSpPr/>
          <p:nvPr/>
        </p:nvSpPr>
        <p:spPr>
          <a:xfrm>
            <a:off x="6822775" y="6103940"/>
            <a:ext cx="448595" cy="1821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Oval 91"/>
          <p:cNvSpPr/>
          <p:nvPr/>
        </p:nvSpPr>
        <p:spPr>
          <a:xfrm>
            <a:off x="7572358" y="6126064"/>
            <a:ext cx="274512" cy="2017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6479269" y="5427981"/>
            <a:ext cx="1895885" cy="898244"/>
            <a:chOff x="6479269" y="5427981"/>
            <a:chExt cx="1895885" cy="898244"/>
          </a:xfrm>
        </p:grpSpPr>
        <p:cxnSp>
          <p:nvCxnSpPr>
            <p:cNvPr id="71" name="Straight Connector 70"/>
            <p:cNvCxnSpPr/>
            <p:nvPr/>
          </p:nvCxnSpPr>
          <p:spPr>
            <a:xfrm>
              <a:off x="6479269" y="6326225"/>
              <a:ext cx="1895885" cy="0"/>
            </a:xfrm>
            <a:prstGeom prst="line">
              <a:avLst/>
            </a:prstGeom>
            <a:ln w="22225">
              <a:solidFill>
                <a:schemeClr val="tx1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6479269" y="5782770"/>
              <a:ext cx="1364923" cy="0"/>
            </a:xfrm>
            <a:prstGeom prst="line">
              <a:avLst/>
            </a:prstGeom>
            <a:ln w="22225">
              <a:solidFill>
                <a:schemeClr val="tx1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6635902" y="6168928"/>
              <a:ext cx="92834" cy="928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6899737" y="6114044"/>
              <a:ext cx="92834" cy="928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6992570" y="6193217"/>
              <a:ext cx="92834" cy="928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7085404" y="6122511"/>
              <a:ext cx="92834" cy="928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7690002" y="6206878"/>
              <a:ext cx="92834" cy="928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Oval 88"/>
            <p:cNvSpPr/>
            <p:nvPr/>
          </p:nvSpPr>
          <p:spPr>
            <a:xfrm>
              <a:off x="7643585" y="6168928"/>
              <a:ext cx="92834" cy="928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3" name="Straight Connector 92"/>
            <p:cNvCxnSpPr/>
            <p:nvPr/>
          </p:nvCxnSpPr>
          <p:spPr>
            <a:xfrm>
              <a:off x="7856466" y="5427981"/>
              <a:ext cx="0" cy="367489"/>
            </a:xfrm>
            <a:prstGeom prst="line">
              <a:avLst/>
            </a:prstGeom>
            <a:ln w="22225">
              <a:solidFill>
                <a:schemeClr val="tx1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Oval 93"/>
          <p:cNvSpPr/>
          <p:nvPr/>
        </p:nvSpPr>
        <p:spPr>
          <a:xfrm>
            <a:off x="6635902" y="6168928"/>
            <a:ext cx="92834" cy="9283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Oval 94"/>
          <p:cNvSpPr/>
          <p:nvPr/>
        </p:nvSpPr>
        <p:spPr>
          <a:xfrm>
            <a:off x="6899736" y="6114662"/>
            <a:ext cx="92834" cy="9283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Oval 95"/>
          <p:cNvSpPr/>
          <p:nvPr/>
        </p:nvSpPr>
        <p:spPr>
          <a:xfrm>
            <a:off x="7643585" y="6168928"/>
            <a:ext cx="92834" cy="92834"/>
          </a:xfrm>
          <a:prstGeom prst="ellipse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Oval 96"/>
          <p:cNvSpPr/>
          <p:nvPr/>
        </p:nvSpPr>
        <p:spPr>
          <a:xfrm>
            <a:off x="7085404" y="6121735"/>
            <a:ext cx="92834" cy="9283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Oval 98"/>
          <p:cNvSpPr/>
          <p:nvPr/>
        </p:nvSpPr>
        <p:spPr>
          <a:xfrm>
            <a:off x="6992570" y="6193217"/>
            <a:ext cx="92834" cy="9283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/>
          <p:cNvSpPr/>
          <p:nvPr/>
        </p:nvSpPr>
        <p:spPr>
          <a:xfrm>
            <a:off x="7690002" y="6208283"/>
            <a:ext cx="92834" cy="92834"/>
          </a:xfrm>
          <a:prstGeom prst="ellipse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2" name="Straight Connector 101"/>
          <p:cNvCxnSpPr/>
          <p:nvPr/>
        </p:nvCxnSpPr>
        <p:spPr>
          <a:xfrm flipV="1">
            <a:off x="8204200" y="3360841"/>
            <a:ext cx="0" cy="605190"/>
          </a:xfrm>
          <a:prstGeom prst="line">
            <a:avLst/>
          </a:prstGeom>
          <a:ln w="15875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086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0.37222 0.0023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11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7222 0.00231 L 0.50347 0.00277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6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347 0.00277 L 0.61719 0.003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77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1719 0.003 L 0.72847 0.00324 " pathEditMode="relative" rAng="0" ptsTypes="AA">
                                      <p:cBhvr>
                                        <p:cTn id="7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56" y="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2847 0.00324 L 0.82656 0.00324 " pathEditMode="relative" rAng="0" ptsTypes="AA">
                                      <p:cBhvr>
                                        <p:cTn id="8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96" y="0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2674 0.00324 L 1.52656 0.00393 " pathEditMode="relative" rAng="0" ptsTypes="AA">
                                      <p:cBhvr>
                                        <p:cTn id="10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983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  <p:bldP spid="57" grpId="0" animBg="1"/>
      <p:bldP spid="60" grpId="0" animBg="1"/>
      <p:bldP spid="63" grpId="0" animBg="1"/>
      <p:bldP spid="31" grpId="0" animBg="1"/>
      <p:bldP spid="91" grpId="0" animBg="1"/>
      <p:bldP spid="92" grpId="0" animBg="1"/>
      <p:bldP spid="94" grpId="0" animBg="1"/>
      <p:bldP spid="95" grpId="0" animBg="1"/>
      <p:bldP spid="96" grpId="0" animBg="1"/>
      <p:bldP spid="97" grpId="0" animBg="1"/>
      <p:bldP spid="99" grpId="0" animBg="1"/>
      <p:bldP spid="10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7620000" cy="1143000"/>
          </a:xfrm>
        </p:spPr>
        <p:txBody>
          <a:bodyPr/>
          <a:lstStyle/>
          <a:p>
            <a:pPr algn="ctr"/>
            <a:r>
              <a:rPr lang="en-US" dirty="0"/>
              <a:t>Empty Space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7575"/>
            <a:ext cx="7620000" cy="5257800"/>
          </a:xfrm>
        </p:spPr>
        <p:txBody>
          <a:bodyPr>
            <a:normAutofit/>
          </a:bodyPr>
          <a:lstStyle/>
          <a:p>
            <a:r>
              <a:rPr lang="en-US" dirty="0"/>
              <a:t>Edge detection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11480" lvl="1" indent="0" algn="ctr">
              <a:buNone/>
            </a:pPr>
            <a:r>
              <a:rPr lang="en-US" sz="2800" b="1" dirty="0"/>
              <a:t>Empty space </a:t>
            </a:r>
            <a:r>
              <a:rPr lang="en-US" sz="2800" b="1" dirty="0">
                <a:solidFill>
                  <a:srgbClr val="FF0000"/>
                </a:solidFill>
              </a:rPr>
              <a:t>≠</a:t>
            </a:r>
            <a:r>
              <a:rPr lang="en-US" sz="2800" b="1" dirty="0"/>
              <a:t> Parking spot</a:t>
            </a:r>
          </a:p>
          <a:p>
            <a:pPr lvl="1"/>
            <a:r>
              <a:rPr lang="en-US" dirty="0"/>
              <a:t>An accurate map of each parking spot is needed to localize empty space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SEC2017: ParkMaster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75" y="1399338"/>
            <a:ext cx="2362488" cy="23934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118" y="1401728"/>
            <a:ext cx="2498250" cy="2391182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5127625" y="3071812"/>
            <a:ext cx="1381125" cy="4683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52350" y="2960687"/>
            <a:ext cx="1485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EMPTY SPACE</a:t>
            </a:r>
          </a:p>
          <a:p>
            <a:r>
              <a:rPr lang="en-US" dirty="0">
                <a:solidFill>
                  <a:srgbClr val="FF0000"/>
                </a:solidFill>
              </a:rPr>
              <a:t> DETECTED!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609" y="5668548"/>
            <a:ext cx="1158874" cy="869156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6159522" y="5243512"/>
            <a:ext cx="1181100" cy="1639311"/>
            <a:chOff x="6368155" y="5243512"/>
            <a:chExt cx="1181100" cy="163931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7549254" y="5254625"/>
              <a:ext cx="1" cy="1603375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368155" y="5243512"/>
              <a:ext cx="1" cy="1603375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6970504" y="5243512"/>
              <a:ext cx="1" cy="1603375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>
              <a:alphaModFix amt="25000"/>
            </a:blip>
            <a:stretch>
              <a:fillRect/>
            </a:stretch>
          </p:blipFill>
          <p:spPr>
            <a:xfrm>
              <a:off x="6368156" y="6516236"/>
              <a:ext cx="366587" cy="366587"/>
            </a:xfrm>
            <a:prstGeom prst="rect">
              <a:avLst/>
            </a:prstGeom>
            <a:effectLst/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>
              <a:alphaModFix amt="25000"/>
            </a:blip>
            <a:stretch>
              <a:fillRect/>
            </a:stretch>
          </p:blipFill>
          <p:spPr>
            <a:xfrm>
              <a:off x="6368156" y="6171117"/>
              <a:ext cx="366587" cy="366587"/>
            </a:xfrm>
            <a:prstGeom prst="rect">
              <a:avLst/>
            </a:prstGeom>
            <a:effectLst/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>
              <a:alphaModFix amt="25000"/>
            </a:blip>
            <a:stretch>
              <a:fillRect/>
            </a:stretch>
          </p:blipFill>
          <p:spPr>
            <a:xfrm>
              <a:off x="6368155" y="5808788"/>
              <a:ext cx="366587" cy="366587"/>
            </a:xfrm>
            <a:prstGeom prst="rect">
              <a:avLst/>
            </a:prstGeom>
            <a:effectLst/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>
              <a:alphaModFix amt="25000"/>
            </a:blip>
            <a:stretch>
              <a:fillRect/>
            </a:stretch>
          </p:blipFill>
          <p:spPr>
            <a:xfrm>
              <a:off x="6368156" y="5465666"/>
              <a:ext cx="366587" cy="366587"/>
            </a:xfrm>
            <a:prstGeom prst="rect">
              <a:avLst/>
            </a:prstGeom>
            <a:effectLst/>
          </p:spPr>
        </p:pic>
        <p:cxnSp>
          <p:nvCxnSpPr>
            <p:cNvPr id="22" name="Straight Connector 21"/>
            <p:cNvCxnSpPr>
              <a:cxnSpLocks/>
              <a:stCxn id="7" idx="7"/>
            </p:cNvCxnSpPr>
            <p:nvPr/>
          </p:nvCxnSpPr>
          <p:spPr>
            <a:xfrm flipH="1">
              <a:off x="6430685" y="6233477"/>
              <a:ext cx="239130" cy="260429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410772" y="5648960"/>
            <a:ext cx="25699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Empty space detected!</a:t>
            </a:r>
          </a:p>
          <a:p>
            <a:pPr algn="ctr"/>
            <a:r>
              <a:rPr lang="en-US" dirty="0"/>
              <a:t>Position: </a:t>
            </a:r>
            <a:r>
              <a:rPr lang="hr-HR" dirty="0"/>
              <a:t>48.8462, 2.3544</a:t>
            </a:r>
          </a:p>
          <a:p>
            <a:pPr algn="ctr"/>
            <a:r>
              <a:rPr lang="hr-HR" dirty="0"/>
              <a:t>±10 meters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723948" y="5499045"/>
            <a:ext cx="177484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Position: </a:t>
            </a:r>
            <a:r>
              <a:rPr lang="hr-HR" sz="1200" dirty="0"/>
              <a:t>48.8442, 2.3534</a:t>
            </a:r>
          </a:p>
          <a:p>
            <a:pPr algn="ctr"/>
            <a:endParaRPr lang="hr-HR" sz="1200" dirty="0"/>
          </a:p>
          <a:p>
            <a:pPr algn="ctr"/>
            <a:r>
              <a:rPr lang="en-US" sz="1200" dirty="0"/>
              <a:t>Position: </a:t>
            </a:r>
            <a:r>
              <a:rPr lang="hr-HR" sz="1200" dirty="0"/>
              <a:t>48.8452, 2.3544</a:t>
            </a:r>
          </a:p>
          <a:p>
            <a:pPr algn="ctr"/>
            <a:endParaRPr lang="hr-HR" sz="1200" dirty="0"/>
          </a:p>
          <a:p>
            <a:pPr algn="ctr"/>
            <a:r>
              <a:rPr lang="en-US" sz="1200" dirty="0"/>
              <a:t>Position: </a:t>
            </a:r>
            <a:r>
              <a:rPr lang="hr-HR" sz="1200" dirty="0"/>
              <a:t>48.8462, 2.3554</a:t>
            </a:r>
          </a:p>
          <a:p>
            <a:pPr algn="ctr"/>
            <a:endParaRPr lang="hr-HR" sz="1200" dirty="0"/>
          </a:p>
          <a:p>
            <a:pPr algn="ctr"/>
            <a:r>
              <a:rPr lang="en-US" sz="1200" dirty="0"/>
              <a:t>Position: </a:t>
            </a:r>
            <a:r>
              <a:rPr lang="hr-HR" sz="1200" dirty="0"/>
              <a:t>48.8472, 2.3564</a:t>
            </a:r>
          </a:p>
          <a:p>
            <a:pPr algn="ctr"/>
            <a:endParaRPr lang="hr-HR" sz="1200" dirty="0"/>
          </a:p>
        </p:txBody>
      </p:sp>
      <p:grpSp>
        <p:nvGrpSpPr>
          <p:cNvPr id="32" name="Group 31"/>
          <p:cNvGrpSpPr/>
          <p:nvPr/>
        </p:nvGrpSpPr>
        <p:grpSpPr>
          <a:xfrm>
            <a:off x="4860194" y="5650406"/>
            <a:ext cx="1393607" cy="1038989"/>
            <a:chOff x="4860194" y="5650406"/>
            <a:chExt cx="1393607" cy="1038989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60194" y="5650406"/>
              <a:ext cx="1393607" cy="1038989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34214" y="5917106"/>
              <a:ext cx="508022" cy="508022"/>
            </a:xfrm>
            <a:prstGeom prst="rect">
              <a:avLst/>
            </a:prstGeom>
          </p:spPr>
        </p:pic>
      </p:grpSp>
      <p:sp>
        <p:nvSpPr>
          <p:cNvPr id="7" name="Oval 6"/>
          <p:cNvSpPr/>
          <p:nvPr/>
        </p:nvSpPr>
        <p:spPr>
          <a:xfrm>
            <a:off x="6153172" y="6180631"/>
            <a:ext cx="360856" cy="360856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4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25" grpId="0"/>
      <p:bldP spid="28" grpId="0"/>
      <p:bldP spid="7" grpId="0" animBg="1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1245</Words>
  <Application>Microsoft Office PowerPoint</Application>
  <PresentationFormat>On-screen Show (4:3)</PresentationFormat>
  <Paragraphs>438</Paragraphs>
  <Slides>30</Slides>
  <Notes>30</Notes>
  <HiddenSlides>0</HiddenSlides>
  <MMClips>3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Trebuchet MS</vt:lpstr>
      <vt:lpstr>Wingdings</vt:lpstr>
      <vt:lpstr>Wingdings 3</vt:lpstr>
      <vt:lpstr>Facet</vt:lpstr>
      <vt:lpstr>Equation</vt:lpstr>
      <vt:lpstr>ParkMaster: An in–vehicle, edge–based video analytics service for detecting open parking spaces in Urban environments </vt:lpstr>
      <vt:lpstr>Motivations: the search for a parking spot</vt:lpstr>
      <vt:lpstr>Key Technologies</vt:lpstr>
      <vt:lpstr>PowerPoint Presentation</vt:lpstr>
      <vt:lpstr>ParkMaster</vt:lpstr>
      <vt:lpstr>ParkMaster: Overview</vt:lpstr>
      <vt:lpstr>Challenges</vt:lpstr>
      <vt:lpstr>ParkMaster: Overview</vt:lpstr>
      <vt:lpstr>Empty Space Detection</vt:lpstr>
      <vt:lpstr>ParkMaster’s Cascade Classifier</vt:lpstr>
      <vt:lpstr>Calibration on-the-go</vt:lpstr>
      <vt:lpstr>Calibration on-the-go</vt:lpstr>
      <vt:lpstr>Car Localization</vt:lpstr>
      <vt:lpstr>Car counting</vt:lpstr>
      <vt:lpstr>Implementation</vt:lpstr>
      <vt:lpstr>Evaluation</vt:lpstr>
      <vt:lpstr>Experiments overview</vt:lpstr>
      <vt:lpstr>Experiments on the road</vt:lpstr>
      <vt:lpstr>Village: Sant’Angelo in Vado</vt:lpstr>
      <vt:lpstr>EU City: Paris</vt:lpstr>
      <vt:lpstr>US City: Los Angeles</vt:lpstr>
      <vt:lpstr>Evaluation Metrics</vt:lpstr>
      <vt:lpstr>Evaluation Metrics</vt:lpstr>
      <vt:lpstr>ParkMaster: Overall accuracy</vt:lpstr>
      <vt:lpstr>Users’ perspective</vt:lpstr>
      <vt:lpstr>Parking Availability</vt:lpstr>
      <vt:lpstr>Causes of error</vt:lpstr>
      <vt:lpstr>Data Usage</vt:lpstr>
      <vt:lpstr>Conclusions</vt:lpstr>
      <vt:lpstr>Questions?</vt:lpstr>
    </vt:vector>
  </TitlesOfParts>
  <Company>UCLA Computer Science Department School of Engineeri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Giovanni Pau</dc:creator>
  <cp:lastModifiedBy>Arjun Prakash</cp:lastModifiedBy>
  <cp:revision>1130</cp:revision>
  <cp:lastPrinted>2016-10-21T15:36:05Z</cp:lastPrinted>
  <dcterms:created xsi:type="dcterms:W3CDTF">2012-07-11T11:21:15Z</dcterms:created>
  <dcterms:modified xsi:type="dcterms:W3CDTF">2019-02-20T06:53:04Z</dcterms:modified>
</cp:coreProperties>
</file>